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3798" r:id="rId2"/>
    <p:sldId id="3799" r:id="rId3"/>
    <p:sldId id="3800" r:id="rId4"/>
    <p:sldId id="3801" r:id="rId5"/>
    <p:sldId id="3802" r:id="rId6"/>
    <p:sldId id="3803" r:id="rId7"/>
    <p:sldId id="3804" r:id="rId8"/>
    <p:sldId id="3805" r:id="rId9"/>
    <p:sldId id="3806" r:id="rId10"/>
    <p:sldId id="3807" r:id="rId11"/>
    <p:sldId id="3808" r:id="rId12"/>
    <p:sldId id="3809" r:id="rId13"/>
    <p:sldId id="3810" r:id="rId14"/>
    <p:sldId id="3811" r:id="rId15"/>
    <p:sldId id="3812" r:id="rId16"/>
    <p:sldId id="3813" r:id="rId17"/>
    <p:sldId id="3814" r:id="rId18"/>
    <p:sldId id="3815" r:id="rId19"/>
    <p:sldId id="381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558"/>
    <p:restoredTop sz="94643"/>
  </p:normalViewPr>
  <p:slideViewPr>
    <p:cSldViewPr snapToGrid="0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76898-507E-4F18-ACB3-22FA94C85CE4}" type="datetimeFigureOut">
              <a:rPr lang="zh-CN" altLang="en-US" smtClean="0"/>
              <a:t>2026/1/13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3F6C0-6C01-4A72-B102-A1D67729309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463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63F6C0-6C01-4A72-B102-A1D67729309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5892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6932"/>
            <a:ext cx="12192000" cy="6883399"/>
          </a:xfrm>
          <a:prstGeom prst="rect">
            <a:avLst/>
          </a:prstGeom>
          <a:effectLst/>
        </p:spPr>
      </p:pic>
      <p:sp>
        <p:nvSpPr>
          <p:cNvPr id="9" name="文本框 8"/>
          <p:cNvSpPr txBox="1"/>
          <p:nvPr userDrawn="1"/>
        </p:nvSpPr>
        <p:spPr>
          <a:xfrm>
            <a:off x="836421" y="6233666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srgbClr val="323232"/>
                </a:solidFill>
                <a:latin typeface="Verdana" panose="020B0604030504040204" pitchFamily="34" charset="0"/>
              </a:rPr>
              <a:t>Copyright © 2020 Neusoft Corporation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836421" y="6030540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26"/>
          <p:cNvSpPr>
            <a:spLocks noGrp="1"/>
          </p:cNvSpPr>
          <p:nvPr>
            <p:ph type="body" sz="quarter" idx="19" hasCustomPrompt="1"/>
          </p:nvPr>
        </p:nvSpPr>
        <p:spPr>
          <a:xfrm>
            <a:off x="828000" y="2929497"/>
            <a:ext cx="8580438" cy="585866"/>
          </a:xfrm>
          <a:prstGeom prst="rect">
            <a:avLst/>
          </a:prstGeom>
          <a:noFill/>
        </p:spPr>
        <p:txBody>
          <a:bodyPr wrap="square" tIns="4680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演讲人                </a:t>
            </a:r>
            <a:endParaRPr lang="en-US" altLang="zh-CN" dirty="0"/>
          </a:p>
          <a:p>
            <a:pPr lvl="0"/>
            <a:r>
              <a:rPr lang="en-US" altLang="zh-CN" dirty="0"/>
              <a:t>16pt </a:t>
            </a:r>
            <a:r>
              <a:rPr lang="zh-CN" altLang="en-US" dirty="0"/>
              <a:t>微软雅黑</a:t>
            </a:r>
          </a:p>
        </p:txBody>
      </p:sp>
      <p:sp>
        <p:nvSpPr>
          <p:cNvPr id="12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828000" y="1188397"/>
            <a:ext cx="8580438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40pt </a:t>
            </a:r>
            <a:r>
              <a:rPr lang="zh-CN" altLang="en-US" dirty="0"/>
              <a:t>加粗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6" name="文本框 15"/>
          <p:cNvSpPr txBox="1"/>
          <p:nvPr userDrawn="1"/>
        </p:nvSpPr>
        <p:spPr>
          <a:xfrm>
            <a:off x="828000" y="6235582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prstClr val="white"/>
                </a:solidFill>
                <a:latin typeface="Verdana" panose="020B0604030504040204" pitchFamily="34" charset="0"/>
              </a:rPr>
              <a:t>Copyright © 2024 Neusoft Corporation</a:t>
            </a:r>
          </a:p>
        </p:txBody>
      </p:sp>
      <p:sp>
        <p:nvSpPr>
          <p:cNvPr id="17" name="矩形 16"/>
          <p:cNvSpPr/>
          <p:nvPr userDrawn="1"/>
        </p:nvSpPr>
        <p:spPr>
          <a:xfrm>
            <a:off x="828000" y="603245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东软秘密</a:t>
            </a:r>
            <a:endParaRPr lang="zh-CN" altLang="en-US" sz="1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404" y="639051"/>
            <a:ext cx="1027097" cy="95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3846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图片</a:t>
            </a:r>
          </a:p>
        </p:txBody>
      </p:sp>
      <p:sp>
        <p:nvSpPr>
          <p:cNvPr id="5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66898" y="4967032"/>
            <a:ext cx="10789227" cy="121326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</a:t>
            </a:r>
            <a:endParaRPr lang="en-US" altLang="zh-CN" dirty="0"/>
          </a:p>
          <a:p>
            <a:pPr lvl="0"/>
            <a:endParaRPr lang="zh-CN" altLang="en-US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63249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-左图右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4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20" name="文本占位符 11"/>
          <p:cNvSpPr>
            <a:spLocks noGrp="1"/>
          </p:cNvSpPr>
          <p:nvPr>
            <p:ph type="body" sz="quarter" idx="23" hasCustomPrompt="1"/>
          </p:nvPr>
        </p:nvSpPr>
        <p:spPr>
          <a:xfrm>
            <a:off x="647999" y="1764000"/>
            <a:ext cx="6588823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8" name="图片占位符 7"/>
          <p:cNvSpPr>
            <a:spLocks noGrp="1" noChangeAspect="1"/>
          </p:cNvSpPr>
          <p:nvPr>
            <p:ph type="pic" sz="quarter" idx="24"/>
          </p:nvPr>
        </p:nvSpPr>
        <p:spPr>
          <a:xfrm>
            <a:off x="7511300" y="1764000"/>
            <a:ext cx="3934800" cy="3934800"/>
          </a:xfrm>
          <a:prstGeom prst="round1Rect">
            <a:avLst>
              <a:gd name="adj" fmla="val 6056"/>
            </a:avLst>
          </a:prstGeom>
        </p:spPr>
        <p:txBody>
          <a:bodyPr/>
          <a:lstStyle>
            <a:lvl1pPr marL="0" indent="0"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020206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-左字右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4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9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4898571" y="1764000"/>
            <a:ext cx="6547529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22" name="图片占位符 18"/>
          <p:cNvSpPr>
            <a:spLocks noGrp="1" noChangeAspect="1"/>
          </p:cNvSpPr>
          <p:nvPr>
            <p:ph type="pic" sz="quarter" idx="27"/>
          </p:nvPr>
        </p:nvSpPr>
        <p:spPr>
          <a:xfrm>
            <a:off x="648000" y="1764000"/>
            <a:ext cx="3935455" cy="3934800"/>
          </a:xfrm>
          <a:custGeom>
            <a:avLst/>
            <a:gdLst>
              <a:gd name="connsiteX0" fmla="*/ 246590 w 3365500"/>
              <a:gd name="connsiteY0" fmla="*/ 0 h 3365500"/>
              <a:gd name="connsiteX1" fmla="*/ 3118910 w 3365500"/>
              <a:gd name="connsiteY1" fmla="*/ 0 h 3365500"/>
              <a:gd name="connsiteX2" fmla="*/ 3365500 w 3365500"/>
              <a:gd name="connsiteY2" fmla="*/ 246590 h 3365500"/>
              <a:gd name="connsiteX3" fmla="*/ 3365500 w 3365500"/>
              <a:gd name="connsiteY3" fmla="*/ 3365500 h 3365500"/>
              <a:gd name="connsiteX4" fmla="*/ 3365500 w 3365500"/>
              <a:gd name="connsiteY4" fmla="*/ 3365500 h 3365500"/>
              <a:gd name="connsiteX5" fmla="*/ 0 w 3365500"/>
              <a:gd name="connsiteY5" fmla="*/ 3365500 h 3365500"/>
              <a:gd name="connsiteX6" fmla="*/ 0 w 3365500"/>
              <a:gd name="connsiteY6" fmla="*/ 3365500 h 3365500"/>
              <a:gd name="connsiteX7" fmla="*/ 0 w 3365500"/>
              <a:gd name="connsiteY7" fmla="*/ 246590 h 3365500"/>
              <a:gd name="connsiteX8" fmla="*/ 246590 w 3365500"/>
              <a:gd name="connsiteY8" fmla="*/ 0 h 3365500"/>
              <a:gd name="connsiteX0" fmla="*/ 246590 w 3400346"/>
              <a:gd name="connsiteY0" fmla="*/ 0 h 3365500"/>
              <a:gd name="connsiteX1" fmla="*/ 3328460 w 3400346"/>
              <a:gd name="connsiteY1" fmla="*/ 0 h 3365500"/>
              <a:gd name="connsiteX2" fmla="*/ 3365500 w 3400346"/>
              <a:gd name="connsiteY2" fmla="*/ 246590 h 3365500"/>
              <a:gd name="connsiteX3" fmla="*/ 3365500 w 3400346"/>
              <a:gd name="connsiteY3" fmla="*/ 3365500 h 3365500"/>
              <a:gd name="connsiteX4" fmla="*/ 3365500 w 3400346"/>
              <a:gd name="connsiteY4" fmla="*/ 3365500 h 3365500"/>
              <a:gd name="connsiteX5" fmla="*/ 0 w 3400346"/>
              <a:gd name="connsiteY5" fmla="*/ 3365500 h 3365500"/>
              <a:gd name="connsiteX6" fmla="*/ 0 w 3400346"/>
              <a:gd name="connsiteY6" fmla="*/ 3365500 h 3365500"/>
              <a:gd name="connsiteX7" fmla="*/ 0 w 3400346"/>
              <a:gd name="connsiteY7" fmla="*/ 246590 h 3365500"/>
              <a:gd name="connsiteX8" fmla="*/ 246590 w 3400346"/>
              <a:gd name="connsiteY8" fmla="*/ 0 h 3365500"/>
              <a:gd name="connsiteX0" fmla="*/ 246590 w 3413081"/>
              <a:gd name="connsiteY0" fmla="*/ 0 h 3365500"/>
              <a:gd name="connsiteX1" fmla="*/ 3347510 w 3413081"/>
              <a:gd name="connsiteY1" fmla="*/ 0 h 3365500"/>
              <a:gd name="connsiteX2" fmla="*/ 3365500 w 3413081"/>
              <a:gd name="connsiteY2" fmla="*/ 246590 h 3365500"/>
              <a:gd name="connsiteX3" fmla="*/ 3365500 w 3413081"/>
              <a:gd name="connsiteY3" fmla="*/ 3365500 h 3365500"/>
              <a:gd name="connsiteX4" fmla="*/ 3365500 w 3413081"/>
              <a:gd name="connsiteY4" fmla="*/ 3365500 h 3365500"/>
              <a:gd name="connsiteX5" fmla="*/ 0 w 3413081"/>
              <a:gd name="connsiteY5" fmla="*/ 3365500 h 3365500"/>
              <a:gd name="connsiteX6" fmla="*/ 0 w 3413081"/>
              <a:gd name="connsiteY6" fmla="*/ 3365500 h 3365500"/>
              <a:gd name="connsiteX7" fmla="*/ 0 w 3413081"/>
              <a:gd name="connsiteY7" fmla="*/ 246590 h 3365500"/>
              <a:gd name="connsiteX8" fmla="*/ 246590 w 3413081"/>
              <a:gd name="connsiteY8" fmla="*/ 0 h 3365500"/>
              <a:gd name="connsiteX0" fmla="*/ 246590 w 3419838"/>
              <a:gd name="connsiteY0" fmla="*/ 0 h 3365500"/>
              <a:gd name="connsiteX1" fmla="*/ 3357035 w 3419838"/>
              <a:gd name="connsiteY1" fmla="*/ 0 h 3365500"/>
              <a:gd name="connsiteX2" fmla="*/ 3365500 w 3419838"/>
              <a:gd name="connsiteY2" fmla="*/ 246590 h 3365500"/>
              <a:gd name="connsiteX3" fmla="*/ 3365500 w 3419838"/>
              <a:gd name="connsiteY3" fmla="*/ 3365500 h 3365500"/>
              <a:gd name="connsiteX4" fmla="*/ 3365500 w 3419838"/>
              <a:gd name="connsiteY4" fmla="*/ 3365500 h 3365500"/>
              <a:gd name="connsiteX5" fmla="*/ 0 w 3419838"/>
              <a:gd name="connsiteY5" fmla="*/ 3365500 h 3365500"/>
              <a:gd name="connsiteX6" fmla="*/ 0 w 3419838"/>
              <a:gd name="connsiteY6" fmla="*/ 3365500 h 3365500"/>
              <a:gd name="connsiteX7" fmla="*/ 0 w 3419838"/>
              <a:gd name="connsiteY7" fmla="*/ 246590 h 3365500"/>
              <a:gd name="connsiteX8" fmla="*/ 246590 w 3419838"/>
              <a:gd name="connsiteY8" fmla="*/ 0 h 3365500"/>
              <a:gd name="connsiteX0" fmla="*/ 246590 w 3426814"/>
              <a:gd name="connsiteY0" fmla="*/ 0 h 3365500"/>
              <a:gd name="connsiteX1" fmla="*/ 3366560 w 3426814"/>
              <a:gd name="connsiteY1" fmla="*/ 0 h 3365500"/>
              <a:gd name="connsiteX2" fmla="*/ 3365500 w 3426814"/>
              <a:gd name="connsiteY2" fmla="*/ 246590 h 3365500"/>
              <a:gd name="connsiteX3" fmla="*/ 3365500 w 3426814"/>
              <a:gd name="connsiteY3" fmla="*/ 3365500 h 3365500"/>
              <a:gd name="connsiteX4" fmla="*/ 3365500 w 3426814"/>
              <a:gd name="connsiteY4" fmla="*/ 3365500 h 3365500"/>
              <a:gd name="connsiteX5" fmla="*/ 0 w 3426814"/>
              <a:gd name="connsiteY5" fmla="*/ 3365500 h 3365500"/>
              <a:gd name="connsiteX6" fmla="*/ 0 w 3426814"/>
              <a:gd name="connsiteY6" fmla="*/ 3365500 h 3365500"/>
              <a:gd name="connsiteX7" fmla="*/ 0 w 3426814"/>
              <a:gd name="connsiteY7" fmla="*/ 246590 h 3365500"/>
              <a:gd name="connsiteX8" fmla="*/ 246590 w 3426814"/>
              <a:gd name="connsiteY8" fmla="*/ 0 h 3365500"/>
              <a:gd name="connsiteX0" fmla="*/ 246590 w 3426814"/>
              <a:gd name="connsiteY0" fmla="*/ 0 h 3365500"/>
              <a:gd name="connsiteX1" fmla="*/ 3366560 w 3426814"/>
              <a:gd name="connsiteY1" fmla="*/ 0 h 3365500"/>
              <a:gd name="connsiteX2" fmla="*/ 3365500 w 3426814"/>
              <a:gd name="connsiteY2" fmla="*/ 246590 h 3365500"/>
              <a:gd name="connsiteX3" fmla="*/ 3367087 w 3426814"/>
              <a:gd name="connsiteY3" fmla="*/ 427037 h 3365500"/>
              <a:gd name="connsiteX4" fmla="*/ 3365500 w 3426814"/>
              <a:gd name="connsiteY4" fmla="*/ 3365500 h 3365500"/>
              <a:gd name="connsiteX5" fmla="*/ 3365500 w 3426814"/>
              <a:gd name="connsiteY5" fmla="*/ 3365500 h 3365500"/>
              <a:gd name="connsiteX6" fmla="*/ 0 w 3426814"/>
              <a:gd name="connsiteY6" fmla="*/ 3365500 h 3365500"/>
              <a:gd name="connsiteX7" fmla="*/ 0 w 3426814"/>
              <a:gd name="connsiteY7" fmla="*/ 3365500 h 3365500"/>
              <a:gd name="connsiteX8" fmla="*/ 0 w 3426814"/>
              <a:gd name="connsiteY8" fmla="*/ 246590 h 3365500"/>
              <a:gd name="connsiteX9" fmla="*/ 246590 w 3426814"/>
              <a:gd name="connsiteY9" fmla="*/ 0 h 3365500"/>
              <a:gd name="connsiteX0" fmla="*/ 246590 w 3599479"/>
              <a:gd name="connsiteY0" fmla="*/ 15825 h 3381325"/>
              <a:gd name="connsiteX1" fmla="*/ 3366560 w 3599479"/>
              <a:gd name="connsiteY1" fmla="*/ 15825 h 3381325"/>
              <a:gd name="connsiteX2" fmla="*/ 3371849 w 3599479"/>
              <a:gd name="connsiteY2" fmla="*/ 19000 h 3381325"/>
              <a:gd name="connsiteX3" fmla="*/ 3365500 w 3599479"/>
              <a:gd name="connsiteY3" fmla="*/ 262415 h 3381325"/>
              <a:gd name="connsiteX4" fmla="*/ 3367087 w 3599479"/>
              <a:gd name="connsiteY4" fmla="*/ 442862 h 3381325"/>
              <a:gd name="connsiteX5" fmla="*/ 3365500 w 3599479"/>
              <a:gd name="connsiteY5" fmla="*/ 3381325 h 3381325"/>
              <a:gd name="connsiteX6" fmla="*/ 3365500 w 3599479"/>
              <a:gd name="connsiteY6" fmla="*/ 3381325 h 3381325"/>
              <a:gd name="connsiteX7" fmla="*/ 0 w 3599479"/>
              <a:gd name="connsiteY7" fmla="*/ 3381325 h 3381325"/>
              <a:gd name="connsiteX8" fmla="*/ 0 w 3599479"/>
              <a:gd name="connsiteY8" fmla="*/ 3381325 h 3381325"/>
              <a:gd name="connsiteX9" fmla="*/ 0 w 3599479"/>
              <a:gd name="connsiteY9" fmla="*/ 262415 h 3381325"/>
              <a:gd name="connsiteX10" fmla="*/ 246590 w 3599479"/>
              <a:gd name="connsiteY10" fmla="*/ 15825 h 3381325"/>
              <a:gd name="connsiteX0" fmla="*/ 246590 w 3599419"/>
              <a:gd name="connsiteY0" fmla="*/ 29179 h 3394679"/>
              <a:gd name="connsiteX1" fmla="*/ 3366560 w 3599419"/>
              <a:gd name="connsiteY1" fmla="*/ 29179 h 3394679"/>
              <a:gd name="connsiteX2" fmla="*/ 3371849 w 3599419"/>
              <a:gd name="connsiteY2" fmla="*/ 32354 h 3394679"/>
              <a:gd name="connsiteX3" fmla="*/ 3367087 w 3599419"/>
              <a:gd name="connsiteY3" fmla="*/ 456216 h 3394679"/>
              <a:gd name="connsiteX4" fmla="*/ 3365500 w 3599419"/>
              <a:gd name="connsiteY4" fmla="*/ 3394679 h 3394679"/>
              <a:gd name="connsiteX5" fmla="*/ 3365500 w 3599419"/>
              <a:gd name="connsiteY5" fmla="*/ 3394679 h 3394679"/>
              <a:gd name="connsiteX6" fmla="*/ 0 w 3599419"/>
              <a:gd name="connsiteY6" fmla="*/ 3394679 h 3394679"/>
              <a:gd name="connsiteX7" fmla="*/ 0 w 3599419"/>
              <a:gd name="connsiteY7" fmla="*/ 3394679 h 3394679"/>
              <a:gd name="connsiteX8" fmla="*/ 0 w 3599419"/>
              <a:gd name="connsiteY8" fmla="*/ 275769 h 3394679"/>
              <a:gd name="connsiteX9" fmla="*/ 246590 w 3599419"/>
              <a:gd name="connsiteY9" fmla="*/ 29179 h 3394679"/>
              <a:gd name="connsiteX0" fmla="*/ 246590 w 3597884"/>
              <a:gd name="connsiteY0" fmla="*/ 0 h 3365500"/>
              <a:gd name="connsiteX1" fmla="*/ 3366560 w 3597884"/>
              <a:gd name="connsiteY1" fmla="*/ 0 h 3365500"/>
              <a:gd name="connsiteX2" fmla="*/ 3367087 w 3597884"/>
              <a:gd name="connsiteY2" fmla="*/ 427037 h 3365500"/>
              <a:gd name="connsiteX3" fmla="*/ 3365500 w 3597884"/>
              <a:gd name="connsiteY3" fmla="*/ 3365500 h 3365500"/>
              <a:gd name="connsiteX4" fmla="*/ 3365500 w 3597884"/>
              <a:gd name="connsiteY4" fmla="*/ 3365500 h 3365500"/>
              <a:gd name="connsiteX5" fmla="*/ 0 w 3597884"/>
              <a:gd name="connsiteY5" fmla="*/ 3365500 h 3365500"/>
              <a:gd name="connsiteX6" fmla="*/ 0 w 3597884"/>
              <a:gd name="connsiteY6" fmla="*/ 3365500 h 3365500"/>
              <a:gd name="connsiteX7" fmla="*/ 0 w 3597884"/>
              <a:gd name="connsiteY7" fmla="*/ 246590 h 3365500"/>
              <a:gd name="connsiteX8" fmla="*/ 246590 w 3597884"/>
              <a:gd name="connsiteY8" fmla="*/ 0 h 3365500"/>
              <a:gd name="connsiteX0" fmla="*/ 246590 w 3377753"/>
              <a:gd name="connsiteY0" fmla="*/ 16210 h 3381710"/>
              <a:gd name="connsiteX1" fmla="*/ 3366560 w 3377753"/>
              <a:gd name="connsiteY1" fmla="*/ 16210 h 3381710"/>
              <a:gd name="connsiteX2" fmla="*/ 3367087 w 3377753"/>
              <a:gd name="connsiteY2" fmla="*/ 443247 h 3381710"/>
              <a:gd name="connsiteX3" fmla="*/ 3365500 w 3377753"/>
              <a:gd name="connsiteY3" fmla="*/ 3381710 h 3381710"/>
              <a:gd name="connsiteX4" fmla="*/ 3365500 w 3377753"/>
              <a:gd name="connsiteY4" fmla="*/ 3381710 h 3381710"/>
              <a:gd name="connsiteX5" fmla="*/ 0 w 3377753"/>
              <a:gd name="connsiteY5" fmla="*/ 3381710 h 3381710"/>
              <a:gd name="connsiteX6" fmla="*/ 0 w 3377753"/>
              <a:gd name="connsiteY6" fmla="*/ 3381710 h 3381710"/>
              <a:gd name="connsiteX7" fmla="*/ 0 w 3377753"/>
              <a:gd name="connsiteY7" fmla="*/ 262800 h 3381710"/>
              <a:gd name="connsiteX8" fmla="*/ 246590 w 3377753"/>
              <a:gd name="connsiteY8" fmla="*/ 16210 h 3381710"/>
              <a:gd name="connsiteX0" fmla="*/ 246590 w 3367127"/>
              <a:gd name="connsiteY0" fmla="*/ 0 h 3365500"/>
              <a:gd name="connsiteX1" fmla="*/ 3366560 w 3367127"/>
              <a:gd name="connsiteY1" fmla="*/ 0 h 3365500"/>
              <a:gd name="connsiteX2" fmla="*/ 3367087 w 3367127"/>
              <a:gd name="connsiteY2" fmla="*/ 427037 h 3365500"/>
              <a:gd name="connsiteX3" fmla="*/ 3365500 w 3367127"/>
              <a:gd name="connsiteY3" fmla="*/ 3365500 h 3365500"/>
              <a:gd name="connsiteX4" fmla="*/ 3365500 w 3367127"/>
              <a:gd name="connsiteY4" fmla="*/ 3365500 h 3365500"/>
              <a:gd name="connsiteX5" fmla="*/ 0 w 3367127"/>
              <a:gd name="connsiteY5" fmla="*/ 3365500 h 3365500"/>
              <a:gd name="connsiteX6" fmla="*/ 0 w 3367127"/>
              <a:gd name="connsiteY6" fmla="*/ 3365500 h 3365500"/>
              <a:gd name="connsiteX7" fmla="*/ 0 w 3367127"/>
              <a:gd name="connsiteY7" fmla="*/ 246590 h 3365500"/>
              <a:gd name="connsiteX8" fmla="*/ 246590 w 3367127"/>
              <a:gd name="connsiteY8" fmla="*/ 0 h 3365500"/>
              <a:gd name="connsiteX0" fmla="*/ 246590 w 3367127"/>
              <a:gd name="connsiteY0" fmla="*/ 0 h 3365500"/>
              <a:gd name="connsiteX1" fmla="*/ 3366560 w 3367127"/>
              <a:gd name="connsiteY1" fmla="*/ 0 h 3365500"/>
              <a:gd name="connsiteX2" fmla="*/ 3367087 w 3367127"/>
              <a:gd name="connsiteY2" fmla="*/ 427037 h 3365500"/>
              <a:gd name="connsiteX3" fmla="*/ 3365500 w 3367127"/>
              <a:gd name="connsiteY3" fmla="*/ 3365500 h 3365500"/>
              <a:gd name="connsiteX4" fmla="*/ 3365500 w 3367127"/>
              <a:gd name="connsiteY4" fmla="*/ 3365500 h 3365500"/>
              <a:gd name="connsiteX5" fmla="*/ 0 w 3367127"/>
              <a:gd name="connsiteY5" fmla="*/ 3365500 h 3365500"/>
              <a:gd name="connsiteX6" fmla="*/ 0 w 3367127"/>
              <a:gd name="connsiteY6" fmla="*/ 3365500 h 3365500"/>
              <a:gd name="connsiteX7" fmla="*/ 0 w 3367127"/>
              <a:gd name="connsiteY7" fmla="*/ 246590 h 3365500"/>
              <a:gd name="connsiteX8" fmla="*/ 246590 w 3367127"/>
              <a:gd name="connsiteY8" fmla="*/ 0 h 3365500"/>
              <a:gd name="connsiteX0" fmla="*/ 246590 w 3597354"/>
              <a:gd name="connsiteY0" fmla="*/ 0 h 3365500"/>
              <a:gd name="connsiteX1" fmla="*/ 3366560 w 3597354"/>
              <a:gd name="connsiteY1" fmla="*/ 0 h 3365500"/>
              <a:gd name="connsiteX2" fmla="*/ 3365500 w 3597354"/>
              <a:gd name="connsiteY2" fmla="*/ 3365500 h 3365500"/>
              <a:gd name="connsiteX3" fmla="*/ 3365500 w 3597354"/>
              <a:gd name="connsiteY3" fmla="*/ 3365500 h 3365500"/>
              <a:gd name="connsiteX4" fmla="*/ 0 w 3597354"/>
              <a:gd name="connsiteY4" fmla="*/ 3365500 h 3365500"/>
              <a:gd name="connsiteX5" fmla="*/ 0 w 3597354"/>
              <a:gd name="connsiteY5" fmla="*/ 3365500 h 3365500"/>
              <a:gd name="connsiteX6" fmla="*/ 0 w 3597354"/>
              <a:gd name="connsiteY6" fmla="*/ 246590 h 3365500"/>
              <a:gd name="connsiteX7" fmla="*/ 246590 w 3597354"/>
              <a:gd name="connsiteY7" fmla="*/ 0 h 3365500"/>
              <a:gd name="connsiteX0" fmla="*/ 246590 w 3367119"/>
              <a:gd name="connsiteY0" fmla="*/ 0 h 3365500"/>
              <a:gd name="connsiteX1" fmla="*/ 3366560 w 3367119"/>
              <a:gd name="connsiteY1" fmla="*/ 0 h 3365500"/>
              <a:gd name="connsiteX2" fmla="*/ 3365500 w 3367119"/>
              <a:gd name="connsiteY2" fmla="*/ 3365500 h 3365500"/>
              <a:gd name="connsiteX3" fmla="*/ 3365500 w 3367119"/>
              <a:gd name="connsiteY3" fmla="*/ 3365500 h 3365500"/>
              <a:gd name="connsiteX4" fmla="*/ 0 w 3367119"/>
              <a:gd name="connsiteY4" fmla="*/ 3365500 h 3365500"/>
              <a:gd name="connsiteX5" fmla="*/ 0 w 3367119"/>
              <a:gd name="connsiteY5" fmla="*/ 3365500 h 3365500"/>
              <a:gd name="connsiteX6" fmla="*/ 0 w 3367119"/>
              <a:gd name="connsiteY6" fmla="*/ 246590 h 3365500"/>
              <a:gd name="connsiteX7" fmla="*/ 246590 w 3367119"/>
              <a:gd name="connsiteY7" fmla="*/ 0 h 3365500"/>
              <a:gd name="connsiteX0" fmla="*/ 246590 w 3366560"/>
              <a:gd name="connsiteY0" fmla="*/ 0 h 3365500"/>
              <a:gd name="connsiteX1" fmla="*/ 3366560 w 3366560"/>
              <a:gd name="connsiteY1" fmla="*/ 0 h 3365500"/>
              <a:gd name="connsiteX2" fmla="*/ 3365500 w 3366560"/>
              <a:gd name="connsiteY2" fmla="*/ 3365500 h 3365500"/>
              <a:gd name="connsiteX3" fmla="*/ 3365500 w 3366560"/>
              <a:gd name="connsiteY3" fmla="*/ 3365500 h 3365500"/>
              <a:gd name="connsiteX4" fmla="*/ 0 w 3366560"/>
              <a:gd name="connsiteY4" fmla="*/ 3365500 h 3365500"/>
              <a:gd name="connsiteX5" fmla="*/ 0 w 3366560"/>
              <a:gd name="connsiteY5" fmla="*/ 3365500 h 3365500"/>
              <a:gd name="connsiteX6" fmla="*/ 0 w 3366560"/>
              <a:gd name="connsiteY6" fmla="*/ 246590 h 3365500"/>
              <a:gd name="connsiteX7" fmla="*/ 246590 w 3366560"/>
              <a:gd name="connsiteY7" fmla="*/ 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6560" h="3365500">
                <a:moveTo>
                  <a:pt x="246590" y="0"/>
                </a:moveTo>
                <a:lnTo>
                  <a:pt x="3366560" y="0"/>
                </a:lnTo>
                <a:cubicBezTo>
                  <a:pt x="3363456" y="57044"/>
                  <a:pt x="3365677" y="2804583"/>
                  <a:pt x="3365500" y="3365500"/>
                </a:cubicBezTo>
                <a:lnTo>
                  <a:pt x="3365500" y="3365500"/>
                </a:lnTo>
                <a:lnTo>
                  <a:pt x="0" y="3365500"/>
                </a:lnTo>
                <a:lnTo>
                  <a:pt x="0" y="3365500"/>
                </a:lnTo>
                <a:lnTo>
                  <a:pt x="0" y="246590"/>
                </a:lnTo>
                <a:cubicBezTo>
                  <a:pt x="0" y="110402"/>
                  <a:pt x="110402" y="0"/>
                  <a:pt x="246590" y="0"/>
                </a:cubicBezTo>
                <a:close/>
              </a:path>
            </a:pathLst>
          </a:cu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803588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栏-三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16"/>
          <p:cNvSpPr>
            <a:spLocks noGrp="1"/>
          </p:cNvSpPr>
          <p:nvPr>
            <p:ph type="pic" sz="quarter" idx="26"/>
          </p:nvPr>
        </p:nvSpPr>
        <p:spPr>
          <a:xfrm>
            <a:off x="7906293" y="2011907"/>
            <a:ext cx="3539807" cy="3539807"/>
          </a:xfrm>
          <a:prstGeom prst="round1Rect">
            <a:avLst>
              <a:gd name="adj" fmla="val 6761"/>
            </a:avLst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25"/>
          </p:nvPr>
        </p:nvSpPr>
        <p:spPr>
          <a:xfrm>
            <a:off x="4277292" y="2012194"/>
            <a:ext cx="3540332" cy="354033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9" name="图片占位符 18"/>
          <p:cNvSpPr>
            <a:spLocks noGrp="1"/>
          </p:cNvSpPr>
          <p:nvPr>
            <p:ph type="pic" sz="quarter" idx="27"/>
          </p:nvPr>
        </p:nvSpPr>
        <p:spPr>
          <a:xfrm>
            <a:off x="647700" y="2011907"/>
            <a:ext cx="3540922" cy="3539807"/>
          </a:xfrm>
          <a:custGeom>
            <a:avLst/>
            <a:gdLst>
              <a:gd name="connsiteX0" fmla="*/ 246590 w 3365500"/>
              <a:gd name="connsiteY0" fmla="*/ 0 h 3365500"/>
              <a:gd name="connsiteX1" fmla="*/ 3118910 w 3365500"/>
              <a:gd name="connsiteY1" fmla="*/ 0 h 3365500"/>
              <a:gd name="connsiteX2" fmla="*/ 3365500 w 3365500"/>
              <a:gd name="connsiteY2" fmla="*/ 246590 h 3365500"/>
              <a:gd name="connsiteX3" fmla="*/ 3365500 w 3365500"/>
              <a:gd name="connsiteY3" fmla="*/ 3365500 h 3365500"/>
              <a:gd name="connsiteX4" fmla="*/ 3365500 w 3365500"/>
              <a:gd name="connsiteY4" fmla="*/ 3365500 h 3365500"/>
              <a:gd name="connsiteX5" fmla="*/ 0 w 3365500"/>
              <a:gd name="connsiteY5" fmla="*/ 3365500 h 3365500"/>
              <a:gd name="connsiteX6" fmla="*/ 0 w 3365500"/>
              <a:gd name="connsiteY6" fmla="*/ 3365500 h 3365500"/>
              <a:gd name="connsiteX7" fmla="*/ 0 w 3365500"/>
              <a:gd name="connsiteY7" fmla="*/ 246590 h 3365500"/>
              <a:gd name="connsiteX8" fmla="*/ 246590 w 3365500"/>
              <a:gd name="connsiteY8" fmla="*/ 0 h 3365500"/>
              <a:gd name="connsiteX0" fmla="*/ 246590 w 3400346"/>
              <a:gd name="connsiteY0" fmla="*/ 0 h 3365500"/>
              <a:gd name="connsiteX1" fmla="*/ 3328460 w 3400346"/>
              <a:gd name="connsiteY1" fmla="*/ 0 h 3365500"/>
              <a:gd name="connsiteX2" fmla="*/ 3365500 w 3400346"/>
              <a:gd name="connsiteY2" fmla="*/ 246590 h 3365500"/>
              <a:gd name="connsiteX3" fmla="*/ 3365500 w 3400346"/>
              <a:gd name="connsiteY3" fmla="*/ 3365500 h 3365500"/>
              <a:gd name="connsiteX4" fmla="*/ 3365500 w 3400346"/>
              <a:gd name="connsiteY4" fmla="*/ 3365500 h 3365500"/>
              <a:gd name="connsiteX5" fmla="*/ 0 w 3400346"/>
              <a:gd name="connsiteY5" fmla="*/ 3365500 h 3365500"/>
              <a:gd name="connsiteX6" fmla="*/ 0 w 3400346"/>
              <a:gd name="connsiteY6" fmla="*/ 3365500 h 3365500"/>
              <a:gd name="connsiteX7" fmla="*/ 0 w 3400346"/>
              <a:gd name="connsiteY7" fmla="*/ 246590 h 3365500"/>
              <a:gd name="connsiteX8" fmla="*/ 246590 w 3400346"/>
              <a:gd name="connsiteY8" fmla="*/ 0 h 3365500"/>
              <a:gd name="connsiteX0" fmla="*/ 246590 w 3413081"/>
              <a:gd name="connsiteY0" fmla="*/ 0 h 3365500"/>
              <a:gd name="connsiteX1" fmla="*/ 3347510 w 3413081"/>
              <a:gd name="connsiteY1" fmla="*/ 0 h 3365500"/>
              <a:gd name="connsiteX2" fmla="*/ 3365500 w 3413081"/>
              <a:gd name="connsiteY2" fmla="*/ 246590 h 3365500"/>
              <a:gd name="connsiteX3" fmla="*/ 3365500 w 3413081"/>
              <a:gd name="connsiteY3" fmla="*/ 3365500 h 3365500"/>
              <a:gd name="connsiteX4" fmla="*/ 3365500 w 3413081"/>
              <a:gd name="connsiteY4" fmla="*/ 3365500 h 3365500"/>
              <a:gd name="connsiteX5" fmla="*/ 0 w 3413081"/>
              <a:gd name="connsiteY5" fmla="*/ 3365500 h 3365500"/>
              <a:gd name="connsiteX6" fmla="*/ 0 w 3413081"/>
              <a:gd name="connsiteY6" fmla="*/ 3365500 h 3365500"/>
              <a:gd name="connsiteX7" fmla="*/ 0 w 3413081"/>
              <a:gd name="connsiteY7" fmla="*/ 246590 h 3365500"/>
              <a:gd name="connsiteX8" fmla="*/ 246590 w 3413081"/>
              <a:gd name="connsiteY8" fmla="*/ 0 h 3365500"/>
              <a:gd name="connsiteX0" fmla="*/ 246590 w 3419838"/>
              <a:gd name="connsiteY0" fmla="*/ 0 h 3365500"/>
              <a:gd name="connsiteX1" fmla="*/ 3357035 w 3419838"/>
              <a:gd name="connsiteY1" fmla="*/ 0 h 3365500"/>
              <a:gd name="connsiteX2" fmla="*/ 3365500 w 3419838"/>
              <a:gd name="connsiteY2" fmla="*/ 246590 h 3365500"/>
              <a:gd name="connsiteX3" fmla="*/ 3365500 w 3419838"/>
              <a:gd name="connsiteY3" fmla="*/ 3365500 h 3365500"/>
              <a:gd name="connsiteX4" fmla="*/ 3365500 w 3419838"/>
              <a:gd name="connsiteY4" fmla="*/ 3365500 h 3365500"/>
              <a:gd name="connsiteX5" fmla="*/ 0 w 3419838"/>
              <a:gd name="connsiteY5" fmla="*/ 3365500 h 3365500"/>
              <a:gd name="connsiteX6" fmla="*/ 0 w 3419838"/>
              <a:gd name="connsiteY6" fmla="*/ 3365500 h 3365500"/>
              <a:gd name="connsiteX7" fmla="*/ 0 w 3419838"/>
              <a:gd name="connsiteY7" fmla="*/ 246590 h 3365500"/>
              <a:gd name="connsiteX8" fmla="*/ 246590 w 3419838"/>
              <a:gd name="connsiteY8" fmla="*/ 0 h 3365500"/>
              <a:gd name="connsiteX0" fmla="*/ 246590 w 3426814"/>
              <a:gd name="connsiteY0" fmla="*/ 0 h 3365500"/>
              <a:gd name="connsiteX1" fmla="*/ 3366560 w 3426814"/>
              <a:gd name="connsiteY1" fmla="*/ 0 h 3365500"/>
              <a:gd name="connsiteX2" fmla="*/ 3365500 w 3426814"/>
              <a:gd name="connsiteY2" fmla="*/ 246590 h 3365500"/>
              <a:gd name="connsiteX3" fmla="*/ 3365500 w 3426814"/>
              <a:gd name="connsiteY3" fmla="*/ 3365500 h 3365500"/>
              <a:gd name="connsiteX4" fmla="*/ 3365500 w 3426814"/>
              <a:gd name="connsiteY4" fmla="*/ 3365500 h 3365500"/>
              <a:gd name="connsiteX5" fmla="*/ 0 w 3426814"/>
              <a:gd name="connsiteY5" fmla="*/ 3365500 h 3365500"/>
              <a:gd name="connsiteX6" fmla="*/ 0 w 3426814"/>
              <a:gd name="connsiteY6" fmla="*/ 3365500 h 3365500"/>
              <a:gd name="connsiteX7" fmla="*/ 0 w 3426814"/>
              <a:gd name="connsiteY7" fmla="*/ 246590 h 3365500"/>
              <a:gd name="connsiteX8" fmla="*/ 246590 w 3426814"/>
              <a:gd name="connsiteY8" fmla="*/ 0 h 3365500"/>
              <a:gd name="connsiteX0" fmla="*/ 246590 w 3426814"/>
              <a:gd name="connsiteY0" fmla="*/ 0 h 3365500"/>
              <a:gd name="connsiteX1" fmla="*/ 3366560 w 3426814"/>
              <a:gd name="connsiteY1" fmla="*/ 0 h 3365500"/>
              <a:gd name="connsiteX2" fmla="*/ 3365500 w 3426814"/>
              <a:gd name="connsiteY2" fmla="*/ 246590 h 3365500"/>
              <a:gd name="connsiteX3" fmla="*/ 3367087 w 3426814"/>
              <a:gd name="connsiteY3" fmla="*/ 427037 h 3365500"/>
              <a:gd name="connsiteX4" fmla="*/ 3365500 w 3426814"/>
              <a:gd name="connsiteY4" fmla="*/ 3365500 h 3365500"/>
              <a:gd name="connsiteX5" fmla="*/ 3365500 w 3426814"/>
              <a:gd name="connsiteY5" fmla="*/ 3365500 h 3365500"/>
              <a:gd name="connsiteX6" fmla="*/ 0 w 3426814"/>
              <a:gd name="connsiteY6" fmla="*/ 3365500 h 3365500"/>
              <a:gd name="connsiteX7" fmla="*/ 0 w 3426814"/>
              <a:gd name="connsiteY7" fmla="*/ 3365500 h 3365500"/>
              <a:gd name="connsiteX8" fmla="*/ 0 w 3426814"/>
              <a:gd name="connsiteY8" fmla="*/ 246590 h 3365500"/>
              <a:gd name="connsiteX9" fmla="*/ 246590 w 3426814"/>
              <a:gd name="connsiteY9" fmla="*/ 0 h 3365500"/>
              <a:gd name="connsiteX0" fmla="*/ 246590 w 3599479"/>
              <a:gd name="connsiteY0" fmla="*/ 15825 h 3381325"/>
              <a:gd name="connsiteX1" fmla="*/ 3366560 w 3599479"/>
              <a:gd name="connsiteY1" fmla="*/ 15825 h 3381325"/>
              <a:gd name="connsiteX2" fmla="*/ 3371849 w 3599479"/>
              <a:gd name="connsiteY2" fmla="*/ 19000 h 3381325"/>
              <a:gd name="connsiteX3" fmla="*/ 3365500 w 3599479"/>
              <a:gd name="connsiteY3" fmla="*/ 262415 h 3381325"/>
              <a:gd name="connsiteX4" fmla="*/ 3367087 w 3599479"/>
              <a:gd name="connsiteY4" fmla="*/ 442862 h 3381325"/>
              <a:gd name="connsiteX5" fmla="*/ 3365500 w 3599479"/>
              <a:gd name="connsiteY5" fmla="*/ 3381325 h 3381325"/>
              <a:gd name="connsiteX6" fmla="*/ 3365500 w 3599479"/>
              <a:gd name="connsiteY6" fmla="*/ 3381325 h 3381325"/>
              <a:gd name="connsiteX7" fmla="*/ 0 w 3599479"/>
              <a:gd name="connsiteY7" fmla="*/ 3381325 h 3381325"/>
              <a:gd name="connsiteX8" fmla="*/ 0 w 3599479"/>
              <a:gd name="connsiteY8" fmla="*/ 3381325 h 3381325"/>
              <a:gd name="connsiteX9" fmla="*/ 0 w 3599479"/>
              <a:gd name="connsiteY9" fmla="*/ 262415 h 3381325"/>
              <a:gd name="connsiteX10" fmla="*/ 246590 w 3599479"/>
              <a:gd name="connsiteY10" fmla="*/ 15825 h 3381325"/>
              <a:gd name="connsiteX0" fmla="*/ 246590 w 3599419"/>
              <a:gd name="connsiteY0" fmla="*/ 29179 h 3394679"/>
              <a:gd name="connsiteX1" fmla="*/ 3366560 w 3599419"/>
              <a:gd name="connsiteY1" fmla="*/ 29179 h 3394679"/>
              <a:gd name="connsiteX2" fmla="*/ 3371849 w 3599419"/>
              <a:gd name="connsiteY2" fmla="*/ 32354 h 3394679"/>
              <a:gd name="connsiteX3" fmla="*/ 3367087 w 3599419"/>
              <a:gd name="connsiteY3" fmla="*/ 456216 h 3394679"/>
              <a:gd name="connsiteX4" fmla="*/ 3365500 w 3599419"/>
              <a:gd name="connsiteY4" fmla="*/ 3394679 h 3394679"/>
              <a:gd name="connsiteX5" fmla="*/ 3365500 w 3599419"/>
              <a:gd name="connsiteY5" fmla="*/ 3394679 h 3394679"/>
              <a:gd name="connsiteX6" fmla="*/ 0 w 3599419"/>
              <a:gd name="connsiteY6" fmla="*/ 3394679 h 3394679"/>
              <a:gd name="connsiteX7" fmla="*/ 0 w 3599419"/>
              <a:gd name="connsiteY7" fmla="*/ 3394679 h 3394679"/>
              <a:gd name="connsiteX8" fmla="*/ 0 w 3599419"/>
              <a:gd name="connsiteY8" fmla="*/ 275769 h 3394679"/>
              <a:gd name="connsiteX9" fmla="*/ 246590 w 3599419"/>
              <a:gd name="connsiteY9" fmla="*/ 29179 h 3394679"/>
              <a:gd name="connsiteX0" fmla="*/ 246590 w 3597884"/>
              <a:gd name="connsiteY0" fmla="*/ 0 h 3365500"/>
              <a:gd name="connsiteX1" fmla="*/ 3366560 w 3597884"/>
              <a:gd name="connsiteY1" fmla="*/ 0 h 3365500"/>
              <a:gd name="connsiteX2" fmla="*/ 3367087 w 3597884"/>
              <a:gd name="connsiteY2" fmla="*/ 427037 h 3365500"/>
              <a:gd name="connsiteX3" fmla="*/ 3365500 w 3597884"/>
              <a:gd name="connsiteY3" fmla="*/ 3365500 h 3365500"/>
              <a:gd name="connsiteX4" fmla="*/ 3365500 w 3597884"/>
              <a:gd name="connsiteY4" fmla="*/ 3365500 h 3365500"/>
              <a:gd name="connsiteX5" fmla="*/ 0 w 3597884"/>
              <a:gd name="connsiteY5" fmla="*/ 3365500 h 3365500"/>
              <a:gd name="connsiteX6" fmla="*/ 0 w 3597884"/>
              <a:gd name="connsiteY6" fmla="*/ 3365500 h 3365500"/>
              <a:gd name="connsiteX7" fmla="*/ 0 w 3597884"/>
              <a:gd name="connsiteY7" fmla="*/ 246590 h 3365500"/>
              <a:gd name="connsiteX8" fmla="*/ 246590 w 3597884"/>
              <a:gd name="connsiteY8" fmla="*/ 0 h 3365500"/>
              <a:gd name="connsiteX0" fmla="*/ 246590 w 3377753"/>
              <a:gd name="connsiteY0" fmla="*/ 16210 h 3381710"/>
              <a:gd name="connsiteX1" fmla="*/ 3366560 w 3377753"/>
              <a:gd name="connsiteY1" fmla="*/ 16210 h 3381710"/>
              <a:gd name="connsiteX2" fmla="*/ 3367087 w 3377753"/>
              <a:gd name="connsiteY2" fmla="*/ 443247 h 3381710"/>
              <a:gd name="connsiteX3" fmla="*/ 3365500 w 3377753"/>
              <a:gd name="connsiteY3" fmla="*/ 3381710 h 3381710"/>
              <a:gd name="connsiteX4" fmla="*/ 3365500 w 3377753"/>
              <a:gd name="connsiteY4" fmla="*/ 3381710 h 3381710"/>
              <a:gd name="connsiteX5" fmla="*/ 0 w 3377753"/>
              <a:gd name="connsiteY5" fmla="*/ 3381710 h 3381710"/>
              <a:gd name="connsiteX6" fmla="*/ 0 w 3377753"/>
              <a:gd name="connsiteY6" fmla="*/ 3381710 h 3381710"/>
              <a:gd name="connsiteX7" fmla="*/ 0 w 3377753"/>
              <a:gd name="connsiteY7" fmla="*/ 262800 h 3381710"/>
              <a:gd name="connsiteX8" fmla="*/ 246590 w 3377753"/>
              <a:gd name="connsiteY8" fmla="*/ 16210 h 3381710"/>
              <a:gd name="connsiteX0" fmla="*/ 246590 w 3367127"/>
              <a:gd name="connsiteY0" fmla="*/ 0 h 3365500"/>
              <a:gd name="connsiteX1" fmla="*/ 3366560 w 3367127"/>
              <a:gd name="connsiteY1" fmla="*/ 0 h 3365500"/>
              <a:gd name="connsiteX2" fmla="*/ 3367087 w 3367127"/>
              <a:gd name="connsiteY2" fmla="*/ 427037 h 3365500"/>
              <a:gd name="connsiteX3" fmla="*/ 3365500 w 3367127"/>
              <a:gd name="connsiteY3" fmla="*/ 3365500 h 3365500"/>
              <a:gd name="connsiteX4" fmla="*/ 3365500 w 3367127"/>
              <a:gd name="connsiteY4" fmla="*/ 3365500 h 3365500"/>
              <a:gd name="connsiteX5" fmla="*/ 0 w 3367127"/>
              <a:gd name="connsiteY5" fmla="*/ 3365500 h 3365500"/>
              <a:gd name="connsiteX6" fmla="*/ 0 w 3367127"/>
              <a:gd name="connsiteY6" fmla="*/ 3365500 h 3365500"/>
              <a:gd name="connsiteX7" fmla="*/ 0 w 3367127"/>
              <a:gd name="connsiteY7" fmla="*/ 246590 h 3365500"/>
              <a:gd name="connsiteX8" fmla="*/ 246590 w 3367127"/>
              <a:gd name="connsiteY8" fmla="*/ 0 h 3365500"/>
              <a:gd name="connsiteX0" fmla="*/ 246590 w 3367127"/>
              <a:gd name="connsiteY0" fmla="*/ 0 h 3365500"/>
              <a:gd name="connsiteX1" fmla="*/ 3366560 w 3367127"/>
              <a:gd name="connsiteY1" fmla="*/ 0 h 3365500"/>
              <a:gd name="connsiteX2" fmla="*/ 3367087 w 3367127"/>
              <a:gd name="connsiteY2" fmla="*/ 427037 h 3365500"/>
              <a:gd name="connsiteX3" fmla="*/ 3365500 w 3367127"/>
              <a:gd name="connsiteY3" fmla="*/ 3365500 h 3365500"/>
              <a:gd name="connsiteX4" fmla="*/ 3365500 w 3367127"/>
              <a:gd name="connsiteY4" fmla="*/ 3365500 h 3365500"/>
              <a:gd name="connsiteX5" fmla="*/ 0 w 3367127"/>
              <a:gd name="connsiteY5" fmla="*/ 3365500 h 3365500"/>
              <a:gd name="connsiteX6" fmla="*/ 0 w 3367127"/>
              <a:gd name="connsiteY6" fmla="*/ 3365500 h 3365500"/>
              <a:gd name="connsiteX7" fmla="*/ 0 w 3367127"/>
              <a:gd name="connsiteY7" fmla="*/ 246590 h 3365500"/>
              <a:gd name="connsiteX8" fmla="*/ 246590 w 3367127"/>
              <a:gd name="connsiteY8" fmla="*/ 0 h 3365500"/>
              <a:gd name="connsiteX0" fmla="*/ 246590 w 3597354"/>
              <a:gd name="connsiteY0" fmla="*/ 0 h 3365500"/>
              <a:gd name="connsiteX1" fmla="*/ 3366560 w 3597354"/>
              <a:gd name="connsiteY1" fmla="*/ 0 h 3365500"/>
              <a:gd name="connsiteX2" fmla="*/ 3365500 w 3597354"/>
              <a:gd name="connsiteY2" fmla="*/ 3365500 h 3365500"/>
              <a:gd name="connsiteX3" fmla="*/ 3365500 w 3597354"/>
              <a:gd name="connsiteY3" fmla="*/ 3365500 h 3365500"/>
              <a:gd name="connsiteX4" fmla="*/ 0 w 3597354"/>
              <a:gd name="connsiteY4" fmla="*/ 3365500 h 3365500"/>
              <a:gd name="connsiteX5" fmla="*/ 0 w 3597354"/>
              <a:gd name="connsiteY5" fmla="*/ 3365500 h 3365500"/>
              <a:gd name="connsiteX6" fmla="*/ 0 w 3597354"/>
              <a:gd name="connsiteY6" fmla="*/ 246590 h 3365500"/>
              <a:gd name="connsiteX7" fmla="*/ 246590 w 3597354"/>
              <a:gd name="connsiteY7" fmla="*/ 0 h 3365500"/>
              <a:gd name="connsiteX0" fmla="*/ 246590 w 3367119"/>
              <a:gd name="connsiteY0" fmla="*/ 0 h 3365500"/>
              <a:gd name="connsiteX1" fmla="*/ 3366560 w 3367119"/>
              <a:gd name="connsiteY1" fmla="*/ 0 h 3365500"/>
              <a:gd name="connsiteX2" fmla="*/ 3365500 w 3367119"/>
              <a:gd name="connsiteY2" fmla="*/ 3365500 h 3365500"/>
              <a:gd name="connsiteX3" fmla="*/ 3365500 w 3367119"/>
              <a:gd name="connsiteY3" fmla="*/ 3365500 h 3365500"/>
              <a:gd name="connsiteX4" fmla="*/ 0 w 3367119"/>
              <a:gd name="connsiteY4" fmla="*/ 3365500 h 3365500"/>
              <a:gd name="connsiteX5" fmla="*/ 0 w 3367119"/>
              <a:gd name="connsiteY5" fmla="*/ 3365500 h 3365500"/>
              <a:gd name="connsiteX6" fmla="*/ 0 w 3367119"/>
              <a:gd name="connsiteY6" fmla="*/ 246590 h 3365500"/>
              <a:gd name="connsiteX7" fmla="*/ 246590 w 3367119"/>
              <a:gd name="connsiteY7" fmla="*/ 0 h 3365500"/>
              <a:gd name="connsiteX0" fmla="*/ 246590 w 3366560"/>
              <a:gd name="connsiteY0" fmla="*/ 0 h 3365500"/>
              <a:gd name="connsiteX1" fmla="*/ 3366560 w 3366560"/>
              <a:gd name="connsiteY1" fmla="*/ 0 h 3365500"/>
              <a:gd name="connsiteX2" fmla="*/ 3365500 w 3366560"/>
              <a:gd name="connsiteY2" fmla="*/ 3365500 h 3365500"/>
              <a:gd name="connsiteX3" fmla="*/ 3365500 w 3366560"/>
              <a:gd name="connsiteY3" fmla="*/ 3365500 h 3365500"/>
              <a:gd name="connsiteX4" fmla="*/ 0 w 3366560"/>
              <a:gd name="connsiteY4" fmla="*/ 3365500 h 3365500"/>
              <a:gd name="connsiteX5" fmla="*/ 0 w 3366560"/>
              <a:gd name="connsiteY5" fmla="*/ 3365500 h 3365500"/>
              <a:gd name="connsiteX6" fmla="*/ 0 w 3366560"/>
              <a:gd name="connsiteY6" fmla="*/ 246590 h 3365500"/>
              <a:gd name="connsiteX7" fmla="*/ 246590 w 3366560"/>
              <a:gd name="connsiteY7" fmla="*/ 0 h 336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66560" h="3365500">
                <a:moveTo>
                  <a:pt x="246590" y="0"/>
                </a:moveTo>
                <a:lnTo>
                  <a:pt x="3366560" y="0"/>
                </a:lnTo>
                <a:cubicBezTo>
                  <a:pt x="3363456" y="57044"/>
                  <a:pt x="3365677" y="2804583"/>
                  <a:pt x="3365500" y="3365500"/>
                </a:cubicBezTo>
                <a:lnTo>
                  <a:pt x="3365500" y="3365500"/>
                </a:lnTo>
                <a:lnTo>
                  <a:pt x="0" y="3365500"/>
                </a:lnTo>
                <a:lnTo>
                  <a:pt x="0" y="3365500"/>
                </a:lnTo>
                <a:lnTo>
                  <a:pt x="0" y="246590"/>
                </a:lnTo>
                <a:cubicBezTo>
                  <a:pt x="0" y="110402"/>
                  <a:pt x="110402" y="0"/>
                  <a:pt x="246590" y="0"/>
                </a:cubicBezTo>
                <a:close/>
              </a:path>
            </a:pathLst>
          </a:cu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255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-左字右四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矩形 13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2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23" name="图片占位符 26"/>
          <p:cNvSpPr>
            <a:spLocks noGrp="1"/>
          </p:cNvSpPr>
          <p:nvPr>
            <p:ph type="pic" sz="quarter" idx="23"/>
          </p:nvPr>
        </p:nvSpPr>
        <p:spPr>
          <a:xfrm>
            <a:off x="7533637" y="1764001"/>
            <a:ext cx="1937400" cy="1951797"/>
          </a:xfrm>
          <a:custGeom>
            <a:avLst/>
            <a:gdLst>
              <a:gd name="connsiteX0" fmla="*/ 385763 w 1636713"/>
              <a:gd name="connsiteY0" fmla="*/ 0 h 1640417"/>
              <a:gd name="connsiteX1" fmla="*/ 1630363 w 1636713"/>
              <a:gd name="connsiteY1" fmla="*/ 0 h 1640417"/>
              <a:gd name="connsiteX2" fmla="*/ 1630363 w 1636713"/>
              <a:gd name="connsiteY2" fmla="*/ 88946 h 1640417"/>
              <a:gd name="connsiteX3" fmla="*/ 1636713 w 1636713"/>
              <a:gd name="connsiteY3" fmla="*/ 120398 h 1640417"/>
              <a:gd name="connsiteX4" fmla="*/ 1636713 w 1636713"/>
              <a:gd name="connsiteY4" fmla="*/ 1005418 h 1640417"/>
              <a:gd name="connsiteX5" fmla="*/ 1636713 w 1636713"/>
              <a:gd name="connsiteY5" fmla="*/ 1517904 h 1640417"/>
              <a:gd name="connsiteX6" fmla="*/ 1636713 w 1636713"/>
              <a:gd name="connsiteY6" fmla="*/ 1638831 h 1640417"/>
              <a:gd name="connsiteX7" fmla="*/ 1630363 w 1636713"/>
              <a:gd name="connsiteY7" fmla="*/ 1638831 h 1640417"/>
              <a:gd name="connsiteX8" fmla="*/ 1630363 w 1636713"/>
              <a:gd name="connsiteY8" fmla="*/ 1640417 h 1640417"/>
              <a:gd name="connsiteX9" fmla="*/ 385763 w 1636713"/>
              <a:gd name="connsiteY9" fmla="*/ 1640417 h 1640417"/>
              <a:gd name="connsiteX10" fmla="*/ 385763 w 1636713"/>
              <a:gd name="connsiteY10" fmla="*/ 1638831 h 1640417"/>
              <a:gd name="connsiteX11" fmla="*/ 0 w 1636713"/>
              <a:gd name="connsiteY11" fmla="*/ 1638831 h 1640417"/>
              <a:gd name="connsiteX12" fmla="*/ 0 w 1636713"/>
              <a:gd name="connsiteY12" fmla="*/ 1517904 h 1640417"/>
              <a:gd name="connsiteX13" fmla="*/ 0 w 1636713"/>
              <a:gd name="connsiteY13" fmla="*/ 1005418 h 1640417"/>
              <a:gd name="connsiteX14" fmla="*/ 0 w 1636713"/>
              <a:gd name="connsiteY14" fmla="*/ 120398 h 1640417"/>
              <a:gd name="connsiteX15" fmla="*/ 120397 w 1636713"/>
              <a:gd name="connsiteY15" fmla="*/ 1 h 1640417"/>
              <a:gd name="connsiteX16" fmla="*/ 385763 w 1636713"/>
              <a:gd name="connsiteY16" fmla="*/ 1 h 1640417"/>
              <a:gd name="connsiteX0" fmla="*/ 385763 w 1636713"/>
              <a:gd name="connsiteY0" fmla="*/ 0 h 1640417"/>
              <a:gd name="connsiteX1" fmla="*/ 1630363 w 1636713"/>
              <a:gd name="connsiteY1" fmla="*/ 0 h 1640417"/>
              <a:gd name="connsiteX2" fmla="*/ 1630363 w 1636713"/>
              <a:gd name="connsiteY2" fmla="*/ 88946 h 1640417"/>
              <a:gd name="connsiteX3" fmla="*/ 1636713 w 1636713"/>
              <a:gd name="connsiteY3" fmla="*/ 1005418 h 1640417"/>
              <a:gd name="connsiteX4" fmla="*/ 1636713 w 1636713"/>
              <a:gd name="connsiteY4" fmla="*/ 1517904 h 1640417"/>
              <a:gd name="connsiteX5" fmla="*/ 1636713 w 1636713"/>
              <a:gd name="connsiteY5" fmla="*/ 1638831 h 1640417"/>
              <a:gd name="connsiteX6" fmla="*/ 1630363 w 1636713"/>
              <a:gd name="connsiteY6" fmla="*/ 1638831 h 1640417"/>
              <a:gd name="connsiteX7" fmla="*/ 1630363 w 1636713"/>
              <a:gd name="connsiteY7" fmla="*/ 1640417 h 1640417"/>
              <a:gd name="connsiteX8" fmla="*/ 385763 w 1636713"/>
              <a:gd name="connsiteY8" fmla="*/ 1640417 h 1640417"/>
              <a:gd name="connsiteX9" fmla="*/ 385763 w 1636713"/>
              <a:gd name="connsiteY9" fmla="*/ 1638831 h 1640417"/>
              <a:gd name="connsiteX10" fmla="*/ 0 w 1636713"/>
              <a:gd name="connsiteY10" fmla="*/ 1638831 h 1640417"/>
              <a:gd name="connsiteX11" fmla="*/ 0 w 1636713"/>
              <a:gd name="connsiteY11" fmla="*/ 1517904 h 1640417"/>
              <a:gd name="connsiteX12" fmla="*/ 0 w 1636713"/>
              <a:gd name="connsiteY12" fmla="*/ 1005418 h 1640417"/>
              <a:gd name="connsiteX13" fmla="*/ 0 w 1636713"/>
              <a:gd name="connsiteY13" fmla="*/ 120398 h 1640417"/>
              <a:gd name="connsiteX14" fmla="*/ 120397 w 1636713"/>
              <a:gd name="connsiteY14" fmla="*/ 1 h 1640417"/>
              <a:gd name="connsiteX15" fmla="*/ 385763 w 1636713"/>
              <a:gd name="connsiteY15" fmla="*/ 1 h 1640417"/>
              <a:gd name="connsiteX16" fmla="*/ 385763 w 1636713"/>
              <a:gd name="connsiteY16" fmla="*/ 0 h 1640417"/>
              <a:gd name="connsiteX0" fmla="*/ 385763 w 1636713"/>
              <a:gd name="connsiteY0" fmla="*/ 0 h 1640417"/>
              <a:gd name="connsiteX1" fmla="*/ 1630363 w 1636713"/>
              <a:gd name="connsiteY1" fmla="*/ 0 h 1640417"/>
              <a:gd name="connsiteX2" fmla="*/ 1636713 w 1636713"/>
              <a:gd name="connsiteY2" fmla="*/ 1005418 h 1640417"/>
              <a:gd name="connsiteX3" fmla="*/ 1636713 w 1636713"/>
              <a:gd name="connsiteY3" fmla="*/ 1517904 h 1640417"/>
              <a:gd name="connsiteX4" fmla="*/ 1636713 w 1636713"/>
              <a:gd name="connsiteY4" fmla="*/ 1638831 h 1640417"/>
              <a:gd name="connsiteX5" fmla="*/ 1630363 w 1636713"/>
              <a:gd name="connsiteY5" fmla="*/ 1638831 h 1640417"/>
              <a:gd name="connsiteX6" fmla="*/ 1630363 w 1636713"/>
              <a:gd name="connsiteY6" fmla="*/ 1640417 h 1640417"/>
              <a:gd name="connsiteX7" fmla="*/ 385763 w 1636713"/>
              <a:gd name="connsiteY7" fmla="*/ 1640417 h 1640417"/>
              <a:gd name="connsiteX8" fmla="*/ 385763 w 1636713"/>
              <a:gd name="connsiteY8" fmla="*/ 1638831 h 1640417"/>
              <a:gd name="connsiteX9" fmla="*/ 0 w 1636713"/>
              <a:gd name="connsiteY9" fmla="*/ 1638831 h 1640417"/>
              <a:gd name="connsiteX10" fmla="*/ 0 w 1636713"/>
              <a:gd name="connsiteY10" fmla="*/ 1517904 h 1640417"/>
              <a:gd name="connsiteX11" fmla="*/ 0 w 1636713"/>
              <a:gd name="connsiteY11" fmla="*/ 1005418 h 1640417"/>
              <a:gd name="connsiteX12" fmla="*/ 0 w 1636713"/>
              <a:gd name="connsiteY12" fmla="*/ 120398 h 1640417"/>
              <a:gd name="connsiteX13" fmla="*/ 120397 w 1636713"/>
              <a:gd name="connsiteY13" fmla="*/ 1 h 1640417"/>
              <a:gd name="connsiteX14" fmla="*/ 385763 w 1636713"/>
              <a:gd name="connsiteY14" fmla="*/ 1 h 1640417"/>
              <a:gd name="connsiteX15" fmla="*/ 385763 w 1636713"/>
              <a:gd name="connsiteY15" fmla="*/ 0 h 1640417"/>
              <a:gd name="connsiteX0" fmla="*/ 385763 w 1653171"/>
              <a:gd name="connsiteY0" fmla="*/ 0 h 1640417"/>
              <a:gd name="connsiteX1" fmla="*/ 1653018 w 1653171"/>
              <a:gd name="connsiteY1" fmla="*/ 0 h 1640417"/>
              <a:gd name="connsiteX2" fmla="*/ 1636713 w 1653171"/>
              <a:gd name="connsiteY2" fmla="*/ 1005418 h 1640417"/>
              <a:gd name="connsiteX3" fmla="*/ 1636713 w 1653171"/>
              <a:gd name="connsiteY3" fmla="*/ 1517904 h 1640417"/>
              <a:gd name="connsiteX4" fmla="*/ 1636713 w 1653171"/>
              <a:gd name="connsiteY4" fmla="*/ 1638831 h 1640417"/>
              <a:gd name="connsiteX5" fmla="*/ 1630363 w 1653171"/>
              <a:gd name="connsiteY5" fmla="*/ 1638831 h 1640417"/>
              <a:gd name="connsiteX6" fmla="*/ 1630363 w 1653171"/>
              <a:gd name="connsiteY6" fmla="*/ 1640417 h 1640417"/>
              <a:gd name="connsiteX7" fmla="*/ 385763 w 1653171"/>
              <a:gd name="connsiteY7" fmla="*/ 1640417 h 1640417"/>
              <a:gd name="connsiteX8" fmla="*/ 385763 w 1653171"/>
              <a:gd name="connsiteY8" fmla="*/ 1638831 h 1640417"/>
              <a:gd name="connsiteX9" fmla="*/ 0 w 1653171"/>
              <a:gd name="connsiteY9" fmla="*/ 1638831 h 1640417"/>
              <a:gd name="connsiteX10" fmla="*/ 0 w 1653171"/>
              <a:gd name="connsiteY10" fmla="*/ 1517904 h 1640417"/>
              <a:gd name="connsiteX11" fmla="*/ 0 w 1653171"/>
              <a:gd name="connsiteY11" fmla="*/ 1005418 h 1640417"/>
              <a:gd name="connsiteX12" fmla="*/ 0 w 1653171"/>
              <a:gd name="connsiteY12" fmla="*/ 120398 h 1640417"/>
              <a:gd name="connsiteX13" fmla="*/ 120397 w 1653171"/>
              <a:gd name="connsiteY13" fmla="*/ 1 h 1640417"/>
              <a:gd name="connsiteX14" fmla="*/ 385763 w 1653171"/>
              <a:gd name="connsiteY14" fmla="*/ 1 h 1640417"/>
              <a:gd name="connsiteX15" fmla="*/ 385763 w 1653171"/>
              <a:gd name="connsiteY15" fmla="*/ 0 h 1640417"/>
              <a:gd name="connsiteX0" fmla="*/ 385763 w 1638414"/>
              <a:gd name="connsiteY0" fmla="*/ 0 h 1640417"/>
              <a:gd name="connsiteX1" fmla="*/ 1637915 w 1638414"/>
              <a:gd name="connsiteY1" fmla="*/ 0 h 1640417"/>
              <a:gd name="connsiteX2" fmla="*/ 1636713 w 1638414"/>
              <a:gd name="connsiteY2" fmla="*/ 1005418 h 1640417"/>
              <a:gd name="connsiteX3" fmla="*/ 1636713 w 1638414"/>
              <a:gd name="connsiteY3" fmla="*/ 1517904 h 1640417"/>
              <a:gd name="connsiteX4" fmla="*/ 1636713 w 1638414"/>
              <a:gd name="connsiteY4" fmla="*/ 1638831 h 1640417"/>
              <a:gd name="connsiteX5" fmla="*/ 1630363 w 1638414"/>
              <a:gd name="connsiteY5" fmla="*/ 1638831 h 1640417"/>
              <a:gd name="connsiteX6" fmla="*/ 1630363 w 1638414"/>
              <a:gd name="connsiteY6" fmla="*/ 1640417 h 1640417"/>
              <a:gd name="connsiteX7" fmla="*/ 385763 w 1638414"/>
              <a:gd name="connsiteY7" fmla="*/ 1640417 h 1640417"/>
              <a:gd name="connsiteX8" fmla="*/ 385763 w 1638414"/>
              <a:gd name="connsiteY8" fmla="*/ 1638831 h 1640417"/>
              <a:gd name="connsiteX9" fmla="*/ 0 w 1638414"/>
              <a:gd name="connsiteY9" fmla="*/ 1638831 h 1640417"/>
              <a:gd name="connsiteX10" fmla="*/ 0 w 1638414"/>
              <a:gd name="connsiteY10" fmla="*/ 1517904 h 1640417"/>
              <a:gd name="connsiteX11" fmla="*/ 0 w 1638414"/>
              <a:gd name="connsiteY11" fmla="*/ 1005418 h 1640417"/>
              <a:gd name="connsiteX12" fmla="*/ 0 w 1638414"/>
              <a:gd name="connsiteY12" fmla="*/ 120398 h 1640417"/>
              <a:gd name="connsiteX13" fmla="*/ 120397 w 1638414"/>
              <a:gd name="connsiteY13" fmla="*/ 1 h 1640417"/>
              <a:gd name="connsiteX14" fmla="*/ 385763 w 1638414"/>
              <a:gd name="connsiteY14" fmla="*/ 1 h 1640417"/>
              <a:gd name="connsiteX15" fmla="*/ 385763 w 1638414"/>
              <a:gd name="connsiteY15" fmla="*/ 0 h 1640417"/>
              <a:gd name="connsiteX0" fmla="*/ 385763 w 1636713"/>
              <a:gd name="connsiteY0" fmla="*/ 0 h 1640417"/>
              <a:gd name="connsiteX1" fmla="*/ 1635309 w 1636713"/>
              <a:gd name="connsiteY1" fmla="*/ 0 h 1640417"/>
              <a:gd name="connsiteX2" fmla="*/ 1636713 w 1636713"/>
              <a:gd name="connsiteY2" fmla="*/ 1005418 h 1640417"/>
              <a:gd name="connsiteX3" fmla="*/ 1636713 w 1636713"/>
              <a:gd name="connsiteY3" fmla="*/ 1517904 h 1640417"/>
              <a:gd name="connsiteX4" fmla="*/ 1636713 w 1636713"/>
              <a:gd name="connsiteY4" fmla="*/ 1638831 h 1640417"/>
              <a:gd name="connsiteX5" fmla="*/ 1630363 w 1636713"/>
              <a:gd name="connsiteY5" fmla="*/ 1638831 h 1640417"/>
              <a:gd name="connsiteX6" fmla="*/ 1630363 w 1636713"/>
              <a:gd name="connsiteY6" fmla="*/ 1640417 h 1640417"/>
              <a:gd name="connsiteX7" fmla="*/ 385763 w 1636713"/>
              <a:gd name="connsiteY7" fmla="*/ 1640417 h 1640417"/>
              <a:gd name="connsiteX8" fmla="*/ 385763 w 1636713"/>
              <a:gd name="connsiteY8" fmla="*/ 1638831 h 1640417"/>
              <a:gd name="connsiteX9" fmla="*/ 0 w 1636713"/>
              <a:gd name="connsiteY9" fmla="*/ 1638831 h 1640417"/>
              <a:gd name="connsiteX10" fmla="*/ 0 w 1636713"/>
              <a:gd name="connsiteY10" fmla="*/ 1517904 h 1640417"/>
              <a:gd name="connsiteX11" fmla="*/ 0 w 1636713"/>
              <a:gd name="connsiteY11" fmla="*/ 1005418 h 1640417"/>
              <a:gd name="connsiteX12" fmla="*/ 0 w 1636713"/>
              <a:gd name="connsiteY12" fmla="*/ 120398 h 1640417"/>
              <a:gd name="connsiteX13" fmla="*/ 120397 w 1636713"/>
              <a:gd name="connsiteY13" fmla="*/ 1 h 1640417"/>
              <a:gd name="connsiteX14" fmla="*/ 385763 w 1636713"/>
              <a:gd name="connsiteY14" fmla="*/ 1 h 1640417"/>
              <a:gd name="connsiteX15" fmla="*/ 385763 w 1636713"/>
              <a:gd name="connsiteY15" fmla="*/ 0 h 164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636713" h="1640417">
                <a:moveTo>
                  <a:pt x="385763" y="0"/>
                </a:moveTo>
                <a:lnTo>
                  <a:pt x="1635309" y="0"/>
                </a:lnTo>
                <a:cubicBezTo>
                  <a:pt x="1637426" y="335139"/>
                  <a:pt x="1634596" y="670279"/>
                  <a:pt x="1636713" y="1005418"/>
                </a:cubicBezTo>
                <a:lnTo>
                  <a:pt x="1636713" y="1517904"/>
                </a:lnTo>
                <a:lnTo>
                  <a:pt x="1636713" y="1638831"/>
                </a:lnTo>
                <a:lnTo>
                  <a:pt x="1630363" y="1638831"/>
                </a:lnTo>
                <a:lnTo>
                  <a:pt x="1630363" y="1640417"/>
                </a:lnTo>
                <a:lnTo>
                  <a:pt x="385763" y="1640417"/>
                </a:lnTo>
                <a:lnTo>
                  <a:pt x="385763" y="1638831"/>
                </a:lnTo>
                <a:lnTo>
                  <a:pt x="0" y="1638831"/>
                </a:lnTo>
                <a:lnTo>
                  <a:pt x="0" y="1517904"/>
                </a:lnTo>
                <a:lnTo>
                  <a:pt x="0" y="1005418"/>
                </a:lnTo>
                <a:lnTo>
                  <a:pt x="0" y="120398"/>
                </a:lnTo>
                <a:cubicBezTo>
                  <a:pt x="0" y="53905"/>
                  <a:pt x="53904" y="1"/>
                  <a:pt x="120397" y="1"/>
                </a:cubicBezTo>
                <a:lnTo>
                  <a:pt x="385763" y="1"/>
                </a:lnTo>
                <a:lnTo>
                  <a:pt x="385763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noProof="0" dirty="0"/>
          </a:p>
        </p:txBody>
      </p:sp>
      <p:sp>
        <p:nvSpPr>
          <p:cNvPr id="24" name="图片占位符 33"/>
          <p:cNvSpPr>
            <a:spLocks noGrp="1"/>
          </p:cNvSpPr>
          <p:nvPr>
            <p:ph type="pic" sz="quarter" idx="21"/>
          </p:nvPr>
        </p:nvSpPr>
        <p:spPr>
          <a:xfrm>
            <a:off x="9508700" y="1763999"/>
            <a:ext cx="1937400" cy="1951799"/>
          </a:xfrm>
          <a:custGeom>
            <a:avLst/>
            <a:gdLst>
              <a:gd name="connsiteX0" fmla="*/ 111918 w 1636713"/>
              <a:gd name="connsiteY0" fmla="*/ 0 h 1639888"/>
              <a:gd name="connsiteX1" fmla="*/ 1524795 w 1636713"/>
              <a:gd name="connsiteY1" fmla="*/ 0 h 1639888"/>
              <a:gd name="connsiteX2" fmla="*/ 1636713 w 1636713"/>
              <a:gd name="connsiteY2" fmla="*/ 111918 h 1639888"/>
              <a:gd name="connsiteX3" fmla="*/ 1636713 w 1636713"/>
              <a:gd name="connsiteY3" fmla="*/ 688047 h 1639888"/>
              <a:gd name="connsiteX4" fmla="*/ 1636713 w 1636713"/>
              <a:gd name="connsiteY4" fmla="*/ 1527970 h 1639888"/>
              <a:gd name="connsiteX5" fmla="*/ 1636713 w 1636713"/>
              <a:gd name="connsiteY5" fmla="*/ 1639888 h 1639888"/>
              <a:gd name="connsiteX6" fmla="*/ 1524795 w 1636713"/>
              <a:gd name="connsiteY6" fmla="*/ 1639888 h 1639888"/>
              <a:gd name="connsiteX7" fmla="*/ 111918 w 1636713"/>
              <a:gd name="connsiteY7" fmla="*/ 1639888 h 1639888"/>
              <a:gd name="connsiteX8" fmla="*/ 0 w 1636713"/>
              <a:gd name="connsiteY8" fmla="*/ 1639888 h 1639888"/>
              <a:gd name="connsiteX9" fmla="*/ 0 w 1636713"/>
              <a:gd name="connsiteY9" fmla="*/ 1527970 h 1639888"/>
              <a:gd name="connsiteX10" fmla="*/ 0 w 1636713"/>
              <a:gd name="connsiteY10" fmla="*/ 1295865 h 1639888"/>
              <a:gd name="connsiteX11" fmla="*/ 0 w 1636713"/>
              <a:gd name="connsiteY11" fmla="*/ 688047 h 1639888"/>
              <a:gd name="connsiteX12" fmla="*/ 0 w 1636713"/>
              <a:gd name="connsiteY12" fmla="*/ 111918 h 1639888"/>
              <a:gd name="connsiteX13" fmla="*/ 0 w 1636713"/>
              <a:gd name="connsiteY13" fmla="*/ 1 h 1639888"/>
              <a:gd name="connsiteX14" fmla="*/ 111913 w 1636713"/>
              <a:gd name="connsiteY14" fmla="*/ 1 h 163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36713" h="1639888">
                <a:moveTo>
                  <a:pt x="111918" y="0"/>
                </a:moveTo>
                <a:lnTo>
                  <a:pt x="1524795" y="0"/>
                </a:lnTo>
                <a:cubicBezTo>
                  <a:pt x="1586606" y="0"/>
                  <a:pt x="1636713" y="50107"/>
                  <a:pt x="1636713" y="111918"/>
                </a:cubicBezTo>
                <a:lnTo>
                  <a:pt x="1636713" y="688047"/>
                </a:lnTo>
                <a:lnTo>
                  <a:pt x="1636713" y="1527970"/>
                </a:lnTo>
                <a:lnTo>
                  <a:pt x="1636713" y="1639888"/>
                </a:lnTo>
                <a:lnTo>
                  <a:pt x="1524795" y="1639888"/>
                </a:lnTo>
                <a:lnTo>
                  <a:pt x="111918" y="1639888"/>
                </a:lnTo>
                <a:lnTo>
                  <a:pt x="0" y="1639888"/>
                </a:lnTo>
                <a:lnTo>
                  <a:pt x="0" y="1527970"/>
                </a:lnTo>
                <a:lnTo>
                  <a:pt x="0" y="1295865"/>
                </a:lnTo>
                <a:lnTo>
                  <a:pt x="0" y="688047"/>
                </a:lnTo>
                <a:lnTo>
                  <a:pt x="0" y="111918"/>
                </a:lnTo>
                <a:lnTo>
                  <a:pt x="0" y="1"/>
                </a:lnTo>
                <a:lnTo>
                  <a:pt x="111913" y="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noProof="0" dirty="0"/>
          </a:p>
        </p:txBody>
      </p:sp>
      <p:sp>
        <p:nvSpPr>
          <p:cNvPr id="25" name="图片占位符 38"/>
          <p:cNvSpPr>
            <a:spLocks noGrp="1"/>
          </p:cNvSpPr>
          <p:nvPr>
            <p:ph type="pic" sz="quarter" idx="24"/>
          </p:nvPr>
        </p:nvSpPr>
        <p:spPr>
          <a:xfrm>
            <a:off x="7533637" y="3758225"/>
            <a:ext cx="1937400" cy="1941159"/>
          </a:xfrm>
          <a:custGeom>
            <a:avLst/>
            <a:gdLst>
              <a:gd name="connsiteX0" fmla="*/ 1 w 1636713"/>
              <a:gd name="connsiteY0" fmla="*/ 0 h 1639888"/>
              <a:gd name="connsiteX1" fmla="*/ 111918 w 1636713"/>
              <a:gd name="connsiteY1" fmla="*/ 0 h 1639888"/>
              <a:gd name="connsiteX2" fmla="*/ 535891 w 1636713"/>
              <a:gd name="connsiteY2" fmla="*/ 0 h 1639888"/>
              <a:gd name="connsiteX3" fmla="*/ 1524795 w 1636713"/>
              <a:gd name="connsiteY3" fmla="*/ 0 h 1639888"/>
              <a:gd name="connsiteX4" fmla="*/ 1636713 w 1636713"/>
              <a:gd name="connsiteY4" fmla="*/ 0 h 1639888"/>
              <a:gd name="connsiteX5" fmla="*/ 1636713 w 1636713"/>
              <a:gd name="connsiteY5" fmla="*/ 111918 h 1639888"/>
              <a:gd name="connsiteX6" fmla="*/ 1636713 w 1636713"/>
              <a:gd name="connsiteY6" fmla="*/ 1051455 h 1639888"/>
              <a:gd name="connsiteX7" fmla="*/ 1636713 w 1636713"/>
              <a:gd name="connsiteY7" fmla="*/ 1527970 h 1639888"/>
              <a:gd name="connsiteX8" fmla="*/ 1636713 w 1636713"/>
              <a:gd name="connsiteY8" fmla="*/ 1639888 h 1639888"/>
              <a:gd name="connsiteX9" fmla="*/ 1524795 w 1636713"/>
              <a:gd name="connsiteY9" fmla="*/ 1639888 h 1639888"/>
              <a:gd name="connsiteX10" fmla="*/ 535891 w 1636713"/>
              <a:gd name="connsiteY10" fmla="*/ 1639888 h 1639888"/>
              <a:gd name="connsiteX11" fmla="*/ 111918 w 1636713"/>
              <a:gd name="connsiteY11" fmla="*/ 1639888 h 1639888"/>
              <a:gd name="connsiteX12" fmla="*/ 0 w 1636713"/>
              <a:gd name="connsiteY12" fmla="*/ 1527970 h 1639888"/>
              <a:gd name="connsiteX13" fmla="*/ 0 w 1636713"/>
              <a:gd name="connsiteY13" fmla="*/ 111918 h 1639888"/>
              <a:gd name="connsiteX14" fmla="*/ 1 w 1636713"/>
              <a:gd name="connsiteY14" fmla="*/ 111913 h 163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36713" h="1639888">
                <a:moveTo>
                  <a:pt x="1" y="0"/>
                </a:moveTo>
                <a:lnTo>
                  <a:pt x="111918" y="0"/>
                </a:lnTo>
                <a:lnTo>
                  <a:pt x="535891" y="0"/>
                </a:lnTo>
                <a:lnTo>
                  <a:pt x="1524795" y="0"/>
                </a:lnTo>
                <a:lnTo>
                  <a:pt x="1636713" y="0"/>
                </a:lnTo>
                <a:lnTo>
                  <a:pt x="1636713" y="111918"/>
                </a:lnTo>
                <a:lnTo>
                  <a:pt x="1636713" y="1051455"/>
                </a:lnTo>
                <a:lnTo>
                  <a:pt x="1636713" y="1527970"/>
                </a:lnTo>
                <a:lnTo>
                  <a:pt x="1636713" y="1639888"/>
                </a:lnTo>
                <a:lnTo>
                  <a:pt x="1524795" y="1639888"/>
                </a:lnTo>
                <a:lnTo>
                  <a:pt x="535891" y="1639888"/>
                </a:lnTo>
                <a:lnTo>
                  <a:pt x="111918" y="1639888"/>
                </a:lnTo>
                <a:cubicBezTo>
                  <a:pt x="50107" y="1639888"/>
                  <a:pt x="0" y="1589781"/>
                  <a:pt x="0" y="1527970"/>
                </a:cubicBezTo>
                <a:lnTo>
                  <a:pt x="0" y="111918"/>
                </a:lnTo>
                <a:lnTo>
                  <a:pt x="1" y="11191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noProof="0" dirty="0"/>
          </a:p>
        </p:txBody>
      </p:sp>
      <p:sp>
        <p:nvSpPr>
          <p:cNvPr id="26" name="图片占位符 48"/>
          <p:cNvSpPr>
            <a:spLocks noGrp="1"/>
          </p:cNvSpPr>
          <p:nvPr>
            <p:ph type="pic" sz="quarter" idx="27"/>
          </p:nvPr>
        </p:nvSpPr>
        <p:spPr>
          <a:xfrm>
            <a:off x="9508697" y="3758225"/>
            <a:ext cx="1937403" cy="1941159"/>
          </a:xfrm>
          <a:custGeom>
            <a:avLst/>
            <a:gdLst>
              <a:gd name="connsiteX0" fmla="*/ 0 w 1636714"/>
              <a:gd name="connsiteY0" fmla="*/ 0 h 1639888"/>
              <a:gd name="connsiteX1" fmla="*/ 111918 w 1636714"/>
              <a:gd name="connsiteY1" fmla="*/ 0 h 1639888"/>
              <a:gd name="connsiteX2" fmla="*/ 1524795 w 1636714"/>
              <a:gd name="connsiteY2" fmla="*/ 0 h 1639888"/>
              <a:gd name="connsiteX3" fmla="*/ 1636714 w 1636714"/>
              <a:gd name="connsiteY3" fmla="*/ 0 h 1639888"/>
              <a:gd name="connsiteX4" fmla="*/ 1636714 w 1636714"/>
              <a:gd name="connsiteY4" fmla="*/ 784485 h 1639888"/>
              <a:gd name="connsiteX5" fmla="*/ 1636713 w 1636714"/>
              <a:gd name="connsiteY5" fmla="*/ 784485 h 1639888"/>
              <a:gd name="connsiteX6" fmla="*/ 1636713 w 1636714"/>
              <a:gd name="connsiteY6" fmla="*/ 1527970 h 1639888"/>
              <a:gd name="connsiteX7" fmla="*/ 1524795 w 1636714"/>
              <a:gd name="connsiteY7" fmla="*/ 1639888 h 1639888"/>
              <a:gd name="connsiteX8" fmla="*/ 1122891 w 1636714"/>
              <a:gd name="connsiteY8" fmla="*/ 1639888 h 1639888"/>
              <a:gd name="connsiteX9" fmla="*/ 111918 w 1636714"/>
              <a:gd name="connsiteY9" fmla="*/ 1639888 h 1639888"/>
              <a:gd name="connsiteX10" fmla="*/ 0 w 1636714"/>
              <a:gd name="connsiteY10" fmla="*/ 1639888 h 1639888"/>
              <a:gd name="connsiteX11" fmla="*/ 0 w 1636714"/>
              <a:gd name="connsiteY11" fmla="*/ 1527970 h 1639888"/>
              <a:gd name="connsiteX12" fmla="*/ 0 w 1636714"/>
              <a:gd name="connsiteY12" fmla="*/ 831845 h 1639888"/>
              <a:gd name="connsiteX13" fmla="*/ 0 w 1636714"/>
              <a:gd name="connsiteY13" fmla="*/ 784485 h 1639888"/>
              <a:gd name="connsiteX14" fmla="*/ 0 w 1636714"/>
              <a:gd name="connsiteY14" fmla="*/ 111918 h 1639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1636714" h="1639888">
                <a:moveTo>
                  <a:pt x="0" y="0"/>
                </a:moveTo>
                <a:lnTo>
                  <a:pt x="111918" y="0"/>
                </a:lnTo>
                <a:lnTo>
                  <a:pt x="1524795" y="0"/>
                </a:lnTo>
                <a:lnTo>
                  <a:pt x="1636714" y="0"/>
                </a:lnTo>
                <a:lnTo>
                  <a:pt x="1636714" y="784485"/>
                </a:lnTo>
                <a:lnTo>
                  <a:pt x="1636713" y="784485"/>
                </a:lnTo>
                <a:lnTo>
                  <a:pt x="1636713" y="1527970"/>
                </a:lnTo>
                <a:cubicBezTo>
                  <a:pt x="1636713" y="1589781"/>
                  <a:pt x="1586606" y="1639888"/>
                  <a:pt x="1524795" y="1639888"/>
                </a:cubicBezTo>
                <a:lnTo>
                  <a:pt x="1122891" y="1639888"/>
                </a:lnTo>
                <a:lnTo>
                  <a:pt x="111918" y="1639888"/>
                </a:lnTo>
                <a:lnTo>
                  <a:pt x="0" y="1639888"/>
                </a:lnTo>
                <a:lnTo>
                  <a:pt x="0" y="1527970"/>
                </a:lnTo>
                <a:lnTo>
                  <a:pt x="0" y="831845"/>
                </a:lnTo>
                <a:lnTo>
                  <a:pt x="0" y="784485"/>
                </a:lnTo>
                <a:lnTo>
                  <a:pt x="0" y="11191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endParaRPr lang="zh-CN" altLang="en-US" noProof="0" dirty="0"/>
          </a:p>
        </p:txBody>
      </p:sp>
      <p:sp>
        <p:nvSpPr>
          <p:cNvPr id="27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48000" y="1764000"/>
            <a:ext cx="6641074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57227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字右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86932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86932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7" name="图表占位符 13"/>
          <p:cNvSpPr>
            <a:spLocks noGrp="1"/>
          </p:cNvSpPr>
          <p:nvPr>
            <p:ph type="chart" sz="quarter" idx="15"/>
          </p:nvPr>
        </p:nvSpPr>
        <p:spPr>
          <a:xfrm>
            <a:off x="7522468" y="1764000"/>
            <a:ext cx="3912464" cy="39353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8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647999" y="1764000"/>
            <a:ext cx="6497383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554466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表右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432000"/>
            <a:ext cx="10798099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099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22" hasCustomPrompt="1"/>
          </p:nvPr>
        </p:nvSpPr>
        <p:spPr>
          <a:xfrm>
            <a:off x="5023526" y="1764000"/>
            <a:ext cx="6422573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8" name="图表占位符 13"/>
          <p:cNvSpPr>
            <a:spLocks noGrp="1"/>
          </p:cNvSpPr>
          <p:nvPr>
            <p:ph type="chart" sz="quarter" idx="15"/>
          </p:nvPr>
        </p:nvSpPr>
        <p:spPr>
          <a:xfrm>
            <a:off x="648000" y="1764000"/>
            <a:ext cx="3969915" cy="39353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370148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4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5" name="图表占位符 13"/>
          <p:cNvSpPr>
            <a:spLocks noGrp="1"/>
          </p:cNvSpPr>
          <p:nvPr>
            <p:ph type="chart" sz="quarter" idx="15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778560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9" name="图表占位符 13"/>
          <p:cNvSpPr>
            <a:spLocks noGrp="1"/>
          </p:cNvSpPr>
          <p:nvPr>
            <p:ph type="chart" sz="quarter" idx="15"/>
          </p:nvPr>
        </p:nvSpPr>
        <p:spPr>
          <a:xfrm>
            <a:off x="647999" y="1764000"/>
            <a:ext cx="5400103" cy="27749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0" name="图表占位符 13"/>
          <p:cNvSpPr>
            <a:spLocks noGrp="1"/>
          </p:cNvSpPr>
          <p:nvPr>
            <p:ph type="chart" sz="quarter" idx="23"/>
          </p:nvPr>
        </p:nvSpPr>
        <p:spPr>
          <a:xfrm>
            <a:off x="6322423" y="1764000"/>
            <a:ext cx="5123677" cy="27749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1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648000" y="4838526"/>
            <a:ext cx="10798100" cy="8608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03161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9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20" name="图表占位符 13"/>
          <p:cNvSpPr>
            <a:spLocks noGrp="1"/>
          </p:cNvSpPr>
          <p:nvPr>
            <p:ph type="chart" sz="quarter" idx="15"/>
          </p:nvPr>
        </p:nvSpPr>
        <p:spPr>
          <a:xfrm>
            <a:off x="648001" y="1764000"/>
            <a:ext cx="6654500" cy="2774928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1" name="图表占位符 13"/>
          <p:cNvSpPr>
            <a:spLocks noGrp="1"/>
          </p:cNvSpPr>
          <p:nvPr>
            <p:ph type="chart" sz="quarter" idx="23"/>
          </p:nvPr>
        </p:nvSpPr>
        <p:spPr>
          <a:xfrm>
            <a:off x="7607072" y="1764000"/>
            <a:ext cx="3839028" cy="12363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2" name="图表占位符 13"/>
          <p:cNvSpPr>
            <a:spLocks noGrp="1"/>
          </p:cNvSpPr>
          <p:nvPr>
            <p:ph type="chart" sz="quarter" idx="25"/>
          </p:nvPr>
        </p:nvSpPr>
        <p:spPr>
          <a:xfrm>
            <a:off x="7607072" y="3299973"/>
            <a:ext cx="3839028" cy="123895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FontTx/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3" name="文本占位符 11"/>
          <p:cNvSpPr>
            <a:spLocks noGrp="1"/>
          </p:cNvSpPr>
          <p:nvPr>
            <p:ph type="body" sz="quarter" idx="26" hasCustomPrompt="1"/>
          </p:nvPr>
        </p:nvSpPr>
        <p:spPr>
          <a:xfrm>
            <a:off x="648000" y="4838526"/>
            <a:ext cx="10798100" cy="86085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27175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占位符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2" y="403"/>
            <a:ext cx="12188176" cy="6857193"/>
          </a:xfrm>
          <a:prstGeom prst="rect">
            <a:avLst/>
          </a:prstGeom>
        </p:spPr>
      </p:pic>
      <p:sp>
        <p:nvSpPr>
          <p:cNvPr id="9" name="文本占位符 126"/>
          <p:cNvSpPr>
            <a:spLocks noGrp="1"/>
          </p:cNvSpPr>
          <p:nvPr>
            <p:ph type="body" sz="quarter" idx="19" hasCustomPrompt="1"/>
          </p:nvPr>
        </p:nvSpPr>
        <p:spPr>
          <a:xfrm>
            <a:off x="828000" y="3091947"/>
            <a:ext cx="8580438" cy="585866"/>
          </a:xfrm>
          <a:prstGeom prst="rect">
            <a:avLst/>
          </a:prstGeom>
          <a:noFill/>
        </p:spPr>
        <p:txBody>
          <a:bodyPr wrap="square" tIns="4680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演讲人                </a:t>
            </a:r>
            <a:endParaRPr lang="en-US" altLang="zh-CN" dirty="0"/>
          </a:p>
          <a:p>
            <a:pPr lvl="0"/>
            <a:r>
              <a:rPr lang="en-US" altLang="zh-CN" dirty="0"/>
              <a:t>16pt </a:t>
            </a:r>
            <a:r>
              <a:rPr lang="zh-CN" altLang="en-US" dirty="0"/>
              <a:t>微软雅黑</a:t>
            </a:r>
          </a:p>
        </p:txBody>
      </p:sp>
      <p:sp>
        <p:nvSpPr>
          <p:cNvPr id="10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828000" y="1350847"/>
            <a:ext cx="8580438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40pt </a:t>
            </a:r>
            <a:r>
              <a:rPr lang="zh-CN" altLang="en-US" dirty="0"/>
              <a:t>加粗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828000" y="6235582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prstClr val="white"/>
                </a:solidFill>
                <a:latin typeface="Verdana" panose="020B0604030504040204" pitchFamily="34" charset="0"/>
              </a:rPr>
              <a:t>Copyright © 2024 Neusoft Corporation</a:t>
            </a:r>
          </a:p>
        </p:txBody>
      </p:sp>
      <p:sp>
        <p:nvSpPr>
          <p:cNvPr id="12" name="矩形 11"/>
          <p:cNvSpPr/>
          <p:nvPr userDrawn="1"/>
        </p:nvSpPr>
        <p:spPr>
          <a:xfrm>
            <a:off x="828000" y="603245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30936" y="5982754"/>
            <a:ext cx="1538565" cy="5004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2404" y="639051"/>
            <a:ext cx="1027097" cy="954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3854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三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9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grpSp>
        <p:nvGrpSpPr>
          <p:cNvPr id="45" name="组合 44"/>
          <p:cNvGrpSpPr/>
          <p:nvPr userDrawn="1"/>
        </p:nvGrpSpPr>
        <p:grpSpPr>
          <a:xfrm>
            <a:off x="9357924" y="2393522"/>
            <a:ext cx="1762683" cy="1762683"/>
            <a:chOff x="5074007" y="2605210"/>
            <a:chExt cx="1376915" cy="1376915"/>
          </a:xfrm>
        </p:grpSpPr>
        <p:sp>
          <p:nvSpPr>
            <p:cNvPr id="46" name="矩形 45"/>
            <p:cNvSpPr/>
            <p:nvPr/>
          </p:nvSpPr>
          <p:spPr>
            <a:xfrm>
              <a:off x="5074007" y="2605210"/>
              <a:ext cx="1376915" cy="1376915"/>
            </a:xfrm>
            <a:prstGeom prst="rect">
              <a:avLst/>
            </a:prstGeom>
            <a:solidFill>
              <a:srgbClr val="6294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sp>
          <p:nvSpPr>
            <p:cNvPr id="47" name="Freeform 19"/>
            <p:cNvSpPr>
              <a:spLocks/>
            </p:cNvSpPr>
            <p:nvPr/>
          </p:nvSpPr>
          <p:spPr bwMode="auto">
            <a:xfrm>
              <a:off x="6145159" y="3078509"/>
              <a:ext cx="150832" cy="145379"/>
            </a:xfrm>
            <a:custGeom>
              <a:avLst/>
              <a:gdLst>
                <a:gd name="T0" fmla="*/ 83 w 83"/>
                <a:gd name="T1" fmla="*/ 26 h 80"/>
                <a:gd name="T2" fmla="*/ 57 w 83"/>
                <a:gd name="T3" fmla="*/ 26 h 80"/>
                <a:gd name="T4" fmla="*/ 57 w 83"/>
                <a:gd name="T5" fmla="*/ 0 h 80"/>
                <a:gd name="T6" fmla="*/ 29 w 83"/>
                <a:gd name="T7" fmla="*/ 0 h 80"/>
                <a:gd name="T8" fmla="*/ 29 w 83"/>
                <a:gd name="T9" fmla="*/ 26 h 80"/>
                <a:gd name="T10" fmla="*/ 0 w 83"/>
                <a:gd name="T11" fmla="*/ 26 h 80"/>
                <a:gd name="T12" fmla="*/ 0 w 83"/>
                <a:gd name="T13" fmla="*/ 54 h 80"/>
                <a:gd name="T14" fmla="*/ 29 w 83"/>
                <a:gd name="T15" fmla="*/ 54 h 80"/>
                <a:gd name="T16" fmla="*/ 29 w 83"/>
                <a:gd name="T17" fmla="*/ 80 h 80"/>
                <a:gd name="T18" fmla="*/ 57 w 83"/>
                <a:gd name="T19" fmla="*/ 80 h 80"/>
                <a:gd name="T20" fmla="*/ 57 w 83"/>
                <a:gd name="T21" fmla="*/ 54 h 80"/>
                <a:gd name="T22" fmla="*/ 83 w 83"/>
                <a:gd name="T23" fmla="*/ 54 h 80"/>
                <a:gd name="T24" fmla="*/ 83 w 83"/>
                <a:gd name="T25" fmla="*/ 2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80">
                  <a:moveTo>
                    <a:pt x="83" y="26"/>
                  </a:moveTo>
                  <a:lnTo>
                    <a:pt x="57" y="26"/>
                  </a:lnTo>
                  <a:lnTo>
                    <a:pt x="57" y="0"/>
                  </a:lnTo>
                  <a:lnTo>
                    <a:pt x="29" y="0"/>
                  </a:lnTo>
                  <a:lnTo>
                    <a:pt x="29" y="26"/>
                  </a:lnTo>
                  <a:lnTo>
                    <a:pt x="0" y="26"/>
                  </a:lnTo>
                  <a:lnTo>
                    <a:pt x="0" y="54"/>
                  </a:lnTo>
                  <a:lnTo>
                    <a:pt x="29" y="54"/>
                  </a:lnTo>
                  <a:lnTo>
                    <a:pt x="29" y="80"/>
                  </a:lnTo>
                  <a:lnTo>
                    <a:pt x="57" y="80"/>
                  </a:lnTo>
                  <a:lnTo>
                    <a:pt x="57" y="54"/>
                  </a:lnTo>
                  <a:lnTo>
                    <a:pt x="83" y="54"/>
                  </a:lnTo>
                  <a:lnTo>
                    <a:pt x="83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>
              <a:off x="6099726" y="3274770"/>
              <a:ext cx="143562" cy="243510"/>
            </a:xfrm>
            <a:custGeom>
              <a:avLst/>
              <a:gdLst>
                <a:gd name="T0" fmla="*/ 17 w 25"/>
                <a:gd name="T1" fmla="*/ 25 h 42"/>
                <a:gd name="T2" fmla="*/ 8 w 25"/>
                <a:gd name="T3" fmla="*/ 34 h 42"/>
                <a:gd name="T4" fmla="*/ 5 w 25"/>
                <a:gd name="T5" fmla="*/ 34 h 42"/>
                <a:gd name="T6" fmla="*/ 0 w 25"/>
                <a:gd name="T7" fmla="*/ 38 h 42"/>
                <a:gd name="T8" fmla="*/ 5 w 25"/>
                <a:gd name="T9" fmla="*/ 42 h 42"/>
                <a:gd name="T10" fmla="*/ 8 w 25"/>
                <a:gd name="T11" fmla="*/ 42 h 42"/>
                <a:gd name="T12" fmla="*/ 25 w 25"/>
                <a:gd name="T13" fmla="*/ 25 h 42"/>
                <a:gd name="T14" fmla="*/ 25 w 25"/>
                <a:gd name="T15" fmla="*/ 0 h 42"/>
                <a:gd name="T16" fmla="*/ 17 w 25"/>
                <a:gd name="T17" fmla="*/ 0 h 42"/>
                <a:gd name="T18" fmla="*/ 17 w 25"/>
                <a:gd name="T19" fmla="*/ 2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42">
                  <a:moveTo>
                    <a:pt x="17" y="25"/>
                  </a:moveTo>
                  <a:cubicBezTo>
                    <a:pt x="17" y="30"/>
                    <a:pt x="13" y="34"/>
                    <a:pt x="8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2" y="34"/>
                    <a:pt x="0" y="36"/>
                    <a:pt x="0" y="38"/>
                  </a:cubicBezTo>
                  <a:cubicBezTo>
                    <a:pt x="0" y="41"/>
                    <a:pt x="2" y="42"/>
                    <a:pt x="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8" y="42"/>
                    <a:pt x="25" y="35"/>
                    <a:pt x="25" y="25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49" name="Freeform 21"/>
            <p:cNvSpPr>
              <a:spLocks/>
            </p:cNvSpPr>
            <p:nvPr/>
          </p:nvSpPr>
          <p:spPr bwMode="auto">
            <a:xfrm>
              <a:off x="5076621" y="2847719"/>
              <a:ext cx="1166668" cy="179908"/>
            </a:xfrm>
            <a:custGeom>
              <a:avLst/>
              <a:gdLst>
                <a:gd name="T0" fmla="*/ 186 w 203"/>
                <a:gd name="T1" fmla="*/ 0 h 31"/>
                <a:gd name="T2" fmla="*/ 0 w 203"/>
                <a:gd name="T3" fmla="*/ 0 h 31"/>
                <a:gd name="T4" fmla="*/ 0 w 203"/>
                <a:gd name="T5" fmla="*/ 9 h 31"/>
                <a:gd name="T6" fmla="*/ 186 w 203"/>
                <a:gd name="T7" fmla="*/ 9 h 31"/>
                <a:gd name="T8" fmla="*/ 195 w 203"/>
                <a:gd name="T9" fmla="*/ 17 h 31"/>
                <a:gd name="T10" fmla="*/ 195 w 203"/>
                <a:gd name="T11" fmla="*/ 31 h 31"/>
                <a:gd name="T12" fmla="*/ 203 w 203"/>
                <a:gd name="T13" fmla="*/ 31 h 31"/>
                <a:gd name="T14" fmla="*/ 203 w 203"/>
                <a:gd name="T15" fmla="*/ 17 h 31"/>
                <a:gd name="T16" fmla="*/ 186 w 203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31">
                  <a:moveTo>
                    <a:pt x="18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5" y="13"/>
                    <a:pt x="195" y="17"/>
                  </a:cubicBezTo>
                  <a:cubicBezTo>
                    <a:pt x="195" y="31"/>
                    <a:pt x="195" y="31"/>
                    <a:pt x="195" y="31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3" y="17"/>
                    <a:pt x="203" y="17"/>
                    <a:pt x="203" y="17"/>
                  </a:cubicBezTo>
                  <a:cubicBezTo>
                    <a:pt x="203" y="8"/>
                    <a:pt x="196" y="0"/>
                    <a:pt x="18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0" name="Freeform 22"/>
            <p:cNvSpPr>
              <a:spLocks noEditPoints="1"/>
            </p:cNvSpPr>
            <p:nvPr/>
          </p:nvSpPr>
          <p:spPr bwMode="auto">
            <a:xfrm>
              <a:off x="5278335" y="3580066"/>
              <a:ext cx="648756" cy="278039"/>
            </a:xfrm>
            <a:custGeom>
              <a:avLst/>
              <a:gdLst>
                <a:gd name="T0" fmla="*/ 113 w 113"/>
                <a:gd name="T1" fmla="*/ 31 h 48"/>
                <a:gd name="T2" fmla="*/ 95 w 113"/>
                <a:gd name="T3" fmla="*/ 12 h 48"/>
                <a:gd name="T4" fmla="*/ 70 w 113"/>
                <a:gd name="T5" fmla="*/ 2 h 48"/>
                <a:gd name="T6" fmla="*/ 55 w 113"/>
                <a:gd name="T7" fmla="*/ 0 h 48"/>
                <a:gd name="T8" fmla="*/ 42 w 113"/>
                <a:gd name="T9" fmla="*/ 2 h 48"/>
                <a:gd name="T10" fmla="*/ 18 w 113"/>
                <a:gd name="T11" fmla="*/ 12 h 48"/>
                <a:gd name="T12" fmla="*/ 0 w 113"/>
                <a:gd name="T13" fmla="*/ 31 h 48"/>
                <a:gd name="T14" fmla="*/ 1 w 113"/>
                <a:gd name="T15" fmla="*/ 34 h 48"/>
                <a:gd name="T16" fmla="*/ 58 w 113"/>
                <a:gd name="T17" fmla="*/ 48 h 48"/>
                <a:gd name="T18" fmla="*/ 110 w 113"/>
                <a:gd name="T19" fmla="*/ 38 h 48"/>
                <a:gd name="T20" fmla="*/ 113 w 113"/>
                <a:gd name="T21" fmla="*/ 32 h 48"/>
                <a:gd name="T22" fmla="*/ 113 w 113"/>
                <a:gd name="T23" fmla="*/ 31 h 48"/>
                <a:gd name="T24" fmla="*/ 58 w 113"/>
                <a:gd name="T25" fmla="*/ 40 h 48"/>
                <a:gd name="T26" fmla="*/ 9 w 113"/>
                <a:gd name="T27" fmla="*/ 31 h 48"/>
                <a:gd name="T28" fmla="*/ 22 w 113"/>
                <a:gd name="T29" fmla="*/ 19 h 48"/>
                <a:gd name="T30" fmla="*/ 44 w 113"/>
                <a:gd name="T31" fmla="*/ 10 h 48"/>
                <a:gd name="T32" fmla="*/ 45 w 113"/>
                <a:gd name="T33" fmla="*/ 10 h 48"/>
                <a:gd name="T34" fmla="*/ 55 w 113"/>
                <a:gd name="T35" fmla="*/ 9 h 48"/>
                <a:gd name="T36" fmla="*/ 69 w 113"/>
                <a:gd name="T37" fmla="*/ 10 h 48"/>
                <a:gd name="T38" fmla="*/ 90 w 113"/>
                <a:gd name="T39" fmla="*/ 19 h 48"/>
                <a:gd name="T40" fmla="*/ 104 w 113"/>
                <a:gd name="T41" fmla="*/ 32 h 48"/>
                <a:gd name="T42" fmla="*/ 58 w 113"/>
                <a:gd name="T4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3" h="48">
                  <a:moveTo>
                    <a:pt x="113" y="31"/>
                  </a:moveTo>
                  <a:cubicBezTo>
                    <a:pt x="111" y="24"/>
                    <a:pt x="105" y="18"/>
                    <a:pt x="95" y="12"/>
                  </a:cubicBezTo>
                  <a:cubicBezTo>
                    <a:pt x="86" y="6"/>
                    <a:pt x="75" y="3"/>
                    <a:pt x="70" y="2"/>
                  </a:cubicBezTo>
                  <a:cubicBezTo>
                    <a:pt x="65" y="1"/>
                    <a:pt x="60" y="0"/>
                    <a:pt x="55" y="0"/>
                  </a:cubicBezTo>
                  <a:cubicBezTo>
                    <a:pt x="48" y="0"/>
                    <a:pt x="43" y="1"/>
                    <a:pt x="42" y="2"/>
                  </a:cubicBezTo>
                  <a:cubicBezTo>
                    <a:pt x="37" y="3"/>
                    <a:pt x="27" y="7"/>
                    <a:pt x="18" y="12"/>
                  </a:cubicBezTo>
                  <a:cubicBezTo>
                    <a:pt x="8" y="18"/>
                    <a:pt x="2" y="24"/>
                    <a:pt x="0" y="31"/>
                  </a:cubicBezTo>
                  <a:cubicBezTo>
                    <a:pt x="0" y="32"/>
                    <a:pt x="0" y="33"/>
                    <a:pt x="1" y="34"/>
                  </a:cubicBezTo>
                  <a:cubicBezTo>
                    <a:pt x="2" y="36"/>
                    <a:pt x="10" y="48"/>
                    <a:pt x="58" y="48"/>
                  </a:cubicBezTo>
                  <a:cubicBezTo>
                    <a:pt x="86" y="48"/>
                    <a:pt x="104" y="45"/>
                    <a:pt x="110" y="38"/>
                  </a:cubicBezTo>
                  <a:cubicBezTo>
                    <a:pt x="113" y="35"/>
                    <a:pt x="113" y="32"/>
                    <a:pt x="113" y="32"/>
                  </a:cubicBezTo>
                  <a:cubicBezTo>
                    <a:pt x="113" y="31"/>
                    <a:pt x="113" y="31"/>
                    <a:pt x="113" y="31"/>
                  </a:cubicBezTo>
                  <a:close/>
                  <a:moveTo>
                    <a:pt x="58" y="40"/>
                  </a:moveTo>
                  <a:cubicBezTo>
                    <a:pt x="24" y="40"/>
                    <a:pt x="13" y="34"/>
                    <a:pt x="9" y="31"/>
                  </a:cubicBezTo>
                  <a:cubicBezTo>
                    <a:pt x="11" y="28"/>
                    <a:pt x="14" y="24"/>
                    <a:pt x="22" y="19"/>
                  </a:cubicBezTo>
                  <a:cubicBezTo>
                    <a:pt x="31" y="14"/>
                    <a:pt x="41" y="10"/>
                    <a:pt x="44" y="10"/>
                  </a:cubicBezTo>
                  <a:cubicBezTo>
                    <a:pt x="44" y="10"/>
                    <a:pt x="44" y="10"/>
                    <a:pt x="45" y="10"/>
                  </a:cubicBezTo>
                  <a:cubicBezTo>
                    <a:pt x="45" y="10"/>
                    <a:pt x="48" y="9"/>
                    <a:pt x="55" y="9"/>
                  </a:cubicBezTo>
                  <a:cubicBezTo>
                    <a:pt x="59" y="9"/>
                    <a:pt x="64" y="9"/>
                    <a:pt x="69" y="10"/>
                  </a:cubicBezTo>
                  <a:cubicBezTo>
                    <a:pt x="72" y="11"/>
                    <a:pt x="82" y="14"/>
                    <a:pt x="90" y="19"/>
                  </a:cubicBezTo>
                  <a:cubicBezTo>
                    <a:pt x="99" y="25"/>
                    <a:pt x="103" y="29"/>
                    <a:pt x="104" y="32"/>
                  </a:cubicBezTo>
                  <a:cubicBezTo>
                    <a:pt x="102" y="34"/>
                    <a:pt x="94" y="40"/>
                    <a:pt x="58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1" name="Freeform 23"/>
            <p:cNvSpPr>
              <a:spLocks noEditPoints="1"/>
            </p:cNvSpPr>
            <p:nvPr/>
          </p:nvSpPr>
          <p:spPr bwMode="auto">
            <a:xfrm>
              <a:off x="5450971" y="3263867"/>
              <a:ext cx="298027" cy="305295"/>
            </a:xfrm>
            <a:custGeom>
              <a:avLst/>
              <a:gdLst>
                <a:gd name="T0" fmla="*/ 0 w 52"/>
                <a:gd name="T1" fmla="*/ 26 h 53"/>
                <a:gd name="T2" fmla="*/ 26 w 52"/>
                <a:gd name="T3" fmla="*/ 53 h 53"/>
                <a:gd name="T4" fmla="*/ 52 w 52"/>
                <a:gd name="T5" fmla="*/ 26 h 53"/>
                <a:gd name="T6" fmla="*/ 26 w 52"/>
                <a:gd name="T7" fmla="*/ 0 h 53"/>
                <a:gd name="T8" fmla="*/ 0 w 52"/>
                <a:gd name="T9" fmla="*/ 26 h 53"/>
                <a:gd name="T10" fmla="*/ 26 w 52"/>
                <a:gd name="T11" fmla="*/ 9 h 53"/>
                <a:gd name="T12" fmla="*/ 44 w 52"/>
                <a:gd name="T13" fmla="*/ 26 h 53"/>
                <a:gd name="T14" fmla="*/ 26 w 52"/>
                <a:gd name="T15" fmla="*/ 44 h 53"/>
                <a:gd name="T16" fmla="*/ 9 w 52"/>
                <a:gd name="T17" fmla="*/ 26 h 53"/>
                <a:gd name="T18" fmla="*/ 26 w 52"/>
                <a:gd name="T19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3">
                  <a:moveTo>
                    <a:pt x="0" y="26"/>
                  </a:move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2" y="41"/>
                    <a:pt x="52" y="26"/>
                  </a:cubicBezTo>
                  <a:cubicBezTo>
                    <a:pt x="52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  <a:moveTo>
                    <a:pt x="26" y="9"/>
                  </a:moveTo>
                  <a:cubicBezTo>
                    <a:pt x="36" y="9"/>
                    <a:pt x="44" y="17"/>
                    <a:pt x="44" y="26"/>
                  </a:cubicBezTo>
                  <a:cubicBezTo>
                    <a:pt x="44" y="36"/>
                    <a:pt x="36" y="44"/>
                    <a:pt x="26" y="44"/>
                  </a:cubicBezTo>
                  <a:cubicBezTo>
                    <a:pt x="17" y="44"/>
                    <a:pt x="9" y="36"/>
                    <a:pt x="9" y="26"/>
                  </a:cubicBezTo>
                  <a:cubicBezTo>
                    <a:pt x="9" y="17"/>
                    <a:pt x="17" y="9"/>
                    <a:pt x="26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2" name="Freeform 24"/>
            <p:cNvSpPr>
              <a:spLocks noEditPoints="1"/>
            </p:cNvSpPr>
            <p:nvPr/>
          </p:nvSpPr>
          <p:spPr bwMode="auto">
            <a:xfrm>
              <a:off x="5076621" y="3229341"/>
              <a:ext cx="408879" cy="461578"/>
            </a:xfrm>
            <a:custGeom>
              <a:avLst/>
              <a:gdLst>
                <a:gd name="T0" fmla="*/ 69 w 71"/>
                <a:gd name="T1" fmla="*/ 53 h 80"/>
                <a:gd name="T2" fmla="*/ 46 w 71"/>
                <a:gd name="T3" fmla="*/ 43 h 80"/>
                <a:gd name="T4" fmla="*/ 38 w 71"/>
                <a:gd name="T5" fmla="*/ 42 h 80"/>
                <a:gd name="T6" fmla="*/ 56 w 71"/>
                <a:gd name="T7" fmla="*/ 21 h 80"/>
                <a:gd name="T8" fmla="*/ 36 w 71"/>
                <a:gd name="T9" fmla="*/ 0 h 80"/>
                <a:gd name="T10" fmla="*/ 15 w 71"/>
                <a:gd name="T11" fmla="*/ 21 h 80"/>
                <a:gd name="T12" fmla="*/ 33 w 71"/>
                <a:gd name="T13" fmla="*/ 42 h 80"/>
                <a:gd name="T14" fmla="*/ 25 w 71"/>
                <a:gd name="T15" fmla="*/ 43 h 80"/>
                <a:gd name="T16" fmla="*/ 6 w 71"/>
                <a:gd name="T17" fmla="*/ 51 h 80"/>
                <a:gd name="T18" fmla="*/ 0 w 71"/>
                <a:gd name="T19" fmla="*/ 55 h 80"/>
                <a:gd name="T20" fmla="*/ 0 w 71"/>
                <a:gd name="T21" fmla="*/ 74 h 80"/>
                <a:gd name="T22" fmla="*/ 38 w 71"/>
                <a:gd name="T23" fmla="*/ 80 h 80"/>
                <a:gd name="T24" fmla="*/ 42 w 71"/>
                <a:gd name="T25" fmla="*/ 76 h 80"/>
                <a:gd name="T26" fmla="*/ 38 w 71"/>
                <a:gd name="T27" fmla="*/ 71 h 80"/>
                <a:gd name="T28" fmla="*/ 2 w 71"/>
                <a:gd name="T29" fmla="*/ 66 h 80"/>
                <a:gd name="T30" fmla="*/ 11 w 71"/>
                <a:gd name="T31" fmla="*/ 58 h 80"/>
                <a:gd name="T32" fmla="*/ 26 w 71"/>
                <a:gd name="T33" fmla="*/ 51 h 80"/>
                <a:gd name="T34" fmla="*/ 27 w 71"/>
                <a:gd name="T35" fmla="*/ 51 h 80"/>
                <a:gd name="T36" fmla="*/ 45 w 71"/>
                <a:gd name="T37" fmla="*/ 51 h 80"/>
                <a:gd name="T38" fmla="*/ 64 w 71"/>
                <a:gd name="T39" fmla="*/ 60 h 80"/>
                <a:gd name="T40" fmla="*/ 70 w 71"/>
                <a:gd name="T41" fmla="*/ 59 h 80"/>
                <a:gd name="T42" fmla="*/ 69 w 71"/>
                <a:gd name="T43" fmla="*/ 53 h 80"/>
                <a:gd name="T44" fmla="*/ 23 w 71"/>
                <a:gd name="T45" fmla="*/ 21 h 80"/>
                <a:gd name="T46" fmla="*/ 36 w 71"/>
                <a:gd name="T47" fmla="*/ 9 h 80"/>
                <a:gd name="T48" fmla="*/ 48 w 71"/>
                <a:gd name="T49" fmla="*/ 21 h 80"/>
                <a:gd name="T50" fmla="*/ 36 w 71"/>
                <a:gd name="T51" fmla="*/ 33 h 80"/>
                <a:gd name="T52" fmla="*/ 23 w 71"/>
                <a:gd name="T53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" h="80">
                  <a:moveTo>
                    <a:pt x="69" y="53"/>
                  </a:moveTo>
                  <a:cubicBezTo>
                    <a:pt x="61" y="48"/>
                    <a:pt x="50" y="43"/>
                    <a:pt x="46" y="43"/>
                  </a:cubicBezTo>
                  <a:cubicBezTo>
                    <a:pt x="43" y="42"/>
                    <a:pt x="40" y="42"/>
                    <a:pt x="38" y="42"/>
                  </a:cubicBezTo>
                  <a:cubicBezTo>
                    <a:pt x="48" y="41"/>
                    <a:pt x="56" y="32"/>
                    <a:pt x="56" y="21"/>
                  </a:cubicBezTo>
                  <a:cubicBezTo>
                    <a:pt x="56" y="10"/>
                    <a:pt x="47" y="0"/>
                    <a:pt x="36" y="0"/>
                  </a:cubicBezTo>
                  <a:cubicBezTo>
                    <a:pt x="24" y="0"/>
                    <a:pt x="15" y="10"/>
                    <a:pt x="15" y="21"/>
                  </a:cubicBezTo>
                  <a:cubicBezTo>
                    <a:pt x="15" y="32"/>
                    <a:pt x="23" y="40"/>
                    <a:pt x="33" y="42"/>
                  </a:cubicBezTo>
                  <a:cubicBezTo>
                    <a:pt x="29" y="42"/>
                    <a:pt x="26" y="42"/>
                    <a:pt x="25" y="43"/>
                  </a:cubicBezTo>
                  <a:cubicBezTo>
                    <a:pt x="21" y="43"/>
                    <a:pt x="13" y="47"/>
                    <a:pt x="6" y="51"/>
                  </a:cubicBezTo>
                  <a:cubicBezTo>
                    <a:pt x="4" y="52"/>
                    <a:pt x="1" y="54"/>
                    <a:pt x="0" y="5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6" y="77"/>
                    <a:pt x="17" y="80"/>
                    <a:pt x="38" y="80"/>
                  </a:cubicBezTo>
                  <a:cubicBezTo>
                    <a:pt x="40" y="80"/>
                    <a:pt x="42" y="78"/>
                    <a:pt x="42" y="76"/>
                  </a:cubicBezTo>
                  <a:cubicBezTo>
                    <a:pt x="42" y="73"/>
                    <a:pt x="40" y="71"/>
                    <a:pt x="38" y="71"/>
                  </a:cubicBezTo>
                  <a:cubicBezTo>
                    <a:pt x="14" y="71"/>
                    <a:pt x="5" y="68"/>
                    <a:pt x="2" y="66"/>
                  </a:cubicBezTo>
                  <a:cubicBezTo>
                    <a:pt x="3" y="64"/>
                    <a:pt x="5" y="61"/>
                    <a:pt x="11" y="58"/>
                  </a:cubicBezTo>
                  <a:cubicBezTo>
                    <a:pt x="17" y="54"/>
                    <a:pt x="24" y="51"/>
                    <a:pt x="26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33" y="49"/>
                    <a:pt x="45" y="51"/>
                  </a:cubicBezTo>
                  <a:cubicBezTo>
                    <a:pt x="47" y="51"/>
                    <a:pt x="57" y="55"/>
                    <a:pt x="64" y="60"/>
                  </a:cubicBezTo>
                  <a:cubicBezTo>
                    <a:pt x="66" y="61"/>
                    <a:pt x="69" y="61"/>
                    <a:pt x="70" y="59"/>
                  </a:cubicBezTo>
                  <a:cubicBezTo>
                    <a:pt x="71" y="57"/>
                    <a:pt x="71" y="54"/>
                    <a:pt x="69" y="53"/>
                  </a:cubicBezTo>
                  <a:close/>
                  <a:moveTo>
                    <a:pt x="23" y="21"/>
                  </a:moveTo>
                  <a:cubicBezTo>
                    <a:pt x="23" y="14"/>
                    <a:pt x="29" y="9"/>
                    <a:pt x="36" y="9"/>
                  </a:cubicBezTo>
                  <a:cubicBezTo>
                    <a:pt x="42" y="9"/>
                    <a:pt x="48" y="14"/>
                    <a:pt x="48" y="21"/>
                  </a:cubicBezTo>
                  <a:cubicBezTo>
                    <a:pt x="48" y="28"/>
                    <a:pt x="42" y="33"/>
                    <a:pt x="36" y="33"/>
                  </a:cubicBezTo>
                  <a:cubicBezTo>
                    <a:pt x="29" y="33"/>
                    <a:pt x="23" y="28"/>
                    <a:pt x="23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3" name="Freeform 25"/>
            <p:cNvSpPr>
              <a:spLocks noEditPoints="1"/>
            </p:cNvSpPr>
            <p:nvPr/>
          </p:nvSpPr>
          <p:spPr bwMode="auto">
            <a:xfrm>
              <a:off x="5738096" y="3229341"/>
              <a:ext cx="425234" cy="461578"/>
            </a:xfrm>
            <a:custGeom>
              <a:avLst/>
              <a:gdLst>
                <a:gd name="T0" fmla="*/ 60 w 74"/>
                <a:gd name="T1" fmla="*/ 51 h 80"/>
                <a:gd name="T2" fmla="*/ 42 w 74"/>
                <a:gd name="T3" fmla="*/ 43 h 80"/>
                <a:gd name="T4" fmla="*/ 33 w 74"/>
                <a:gd name="T5" fmla="*/ 42 h 80"/>
                <a:gd name="T6" fmla="*/ 51 w 74"/>
                <a:gd name="T7" fmla="*/ 21 h 80"/>
                <a:gd name="T8" fmla="*/ 31 w 74"/>
                <a:gd name="T9" fmla="*/ 0 h 80"/>
                <a:gd name="T10" fmla="*/ 10 w 74"/>
                <a:gd name="T11" fmla="*/ 21 h 80"/>
                <a:gd name="T12" fmla="*/ 28 w 74"/>
                <a:gd name="T13" fmla="*/ 42 h 80"/>
                <a:gd name="T14" fmla="*/ 20 w 74"/>
                <a:gd name="T15" fmla="*/ 43 h 80"/>
                <a:gd name="T16" fmla="*/ 2 w 74"/>
                <a:gd name="T17" fmla="*/ 50 h 80"/>
                <a:gd name="T18" fmla="*/ 1 w 74"/>
                <a:gd name="T19" fmla="*/ 56 h 80"/>
                <a:gd name="T20" fmla="*/ 7 w 74"/>
                <a:gd name="T21" fmla="*/ 57 h 80"/>
                <a:gd name="T22" fmla="*/ 21 w 74"/>
                <a:gd name="T23" fmla="*/ 51 h 80"/>
                <a:gd name="T24" fmla="*/ 39 w 74"/>
                <a:gd name="T25" fmla="*/ 51 h 80"/>
                <a:gd name="T26" fmla="*/ 40 w 74"/>
                <a:gd name="T27" fmla="*/ 51 h 80"/>
                <a:gd name="T28" fmla="*/ 56 w 74"/>
                <a:gd name="T29" fmla="*/ 58 h 80"/>
                <a:gd name="T30" fmla="*/ 65 w 74"/>
                <a:gd name="T31" fmla="*/ 66 h 80"/>
                <a:gd name="T32" fmla="*/ 35 w 74"/>
                <a:gd name="T33" fmla="*/ 71 h 80"/>
                <a:gd name="T34" fmla="*/ 31 w 74"/>
                <a:gd name="T35" fmla="*/ 76 h 80"/>
                <a:gd name="T36" fmla="*/ 35 w 74"/>
                <a:gd name="T37" fmla="*/ 80 h 80"/>
                <a:gd name="T38" fmla="*/ 35 w 74"/>
                <a:gd name="T39" fmla="*/ 80 h 80"/>
                <a:gd name="T40" fmla="*/ 74 w 74"/>
                <a:gd name="T41" fmla="*/ 68 h 80"/>
                <a:gd name="T42" fmla="*/ 74 w 74"/>
                <a:gd name="T43" fmla="*/ 65 h 80"/>
                <a:gd name="T44" fmla="*/ 60 w 74"/>
                <a:gd name="T45" fmla="*/ 51 h 80"/>
                <a:gd name="T46" fmla="*/ 18 w 74"/>
                <a:gd name="T47" fmla="*/ 21 h 80"/>
                <a:gd name="T48" fmla="*/ 31 w 74"/>
                <a:gd name="T49" fmla="*/ 9 h 80"/>
                <a:gd name="T50" fmla="*/ 43 w 74"/>
                <a:gd name="T51" fmla="*/ 21 h 80"/>
                <a:gd name="T52" fmla="*/ 31 w 74"/>
                <a:gd name="T53" fmla="*/ 33 h 80"/>
                <a:gd name="T54" fmla="*/ 18 w 74"/>
                <a:gd name="T55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80">
                  <a:moveTo>
                    <a:pt x="60" y="51"/>
                  </a:moveTo>
                  <a:cubicBezTo>
                    <a:pt x="53" y="47"/>
                    <a:pt x="45" y="43"/>
                    <a:pt x="42" y="43"/>
                  </a:cubicBezTo>
                  <a:cubicBezTo>
                    <a:pt x="40" y="42"/>
                    <a:pt x="38" y="42"/>
                    <a:pt x="33" y="42"/>
                  </a:cubicBezTo>
                  <a:cubicBezTo>
                    <a:pt x="43" y="40"/>
                    <a:pt x="51" y="32"/>
                    <a:pt x="51" y="21"/>
                  </a:cubicBezTo>
                  <a:cubicBezTo>
                    <a:pt x="51" y="10"/>
                    <a:pt x="42" y="0"/>
                    <a:pt x="31" y="0"/>
                  </a:cubicBezTo>
                  <a:cubicBezTo>
                    <a:pt x="19" y="0"/>
                    <a:pt x="10" y="10"/>
                    <a:pt x="10" y="21"/>
                  </a:cubicBezTo>
                  <a:cubicBezTo>
                    <a:pt x="10" y="32"/>
                    <a:pt x="18" y="41"/>
                    <a:pt x="28" y="42"/>
                  </a:cubicBezTo>
                  <a:cubicBezTo>
                    <a:pt x="26" y="42"/>
                    <a:pt x="23" y="42"/>
                    <a:pt x="20" y="43"/>
                  </a:cubicBezTo>
                  <a:cubicBezTo>
                    <a:pt x="17" y="43"/>
                    <a:pt x="10" y="46"/>
                    <a:pt x="2" y="50"/>
                  </a:cubicBezTo>
                  <a:cubicBezTo>
                    <a:pt x="0" y="51"/>
                    <a:pt x="0" y="54"/>
                    <a:pt x="1" y="56"/>
                  </a:cubicBezTo>
                  <a:cubicBezTo>
                    <a:pt x="2" y="58"/>
                    <a:pt x="5" y="59"/>
                    <a:pt x="7" y="57"/>
                  </a:cubicBezTo>
                  <a:cubicBezTo>
                    <a:pt x="13" y="54"/>
                    <a:pt x="19" y="51"/>
                    <a:pt x="21" y="51"/>
                  </a:cubicBezTo>
                  <a:cubicBezTo>
                    <a:pt x="33" y="49"/>
                    <a:pt x="39" y="51"/>
                    <a:pt x="39" y="51"/>
                  </a:cubicBezTo>
                  <a:cubicBezTo>
                    <a:pt x="39" y="51"/>
                    <a:pt x="40" y="51"/>
                    <a:pt x="40" y="51"/>
                  </a:cubicBezTo>
                  <a:cubicBezTo>
                    <a:pt x="42" y="51"/>
                    <a:pt x="49" y="54"/>
                    <a:pt x="56" y="58"/>
                  </a:cubicBezTo>
                  <a:cubicBezTo>
                    <a:pt x="61" y="61"/>
                    <a:pt x="64" y="64"/>
                    <a:pt x="65" y="66"/>
                  </a:cubicBezTo>
                  <a:cubicBezTo>
                    <a:pt x="62" y="67"/>
                    <a:pt x="55" y="71"/>
                    <a:pt x="35" y="71"/>
                  </a:cubicBezTo>
                  <a:cubicBezTo>
                    <a:pt x="32" y="71"/>
                    <a:pt x="31" y="73"/>
                    <a:pt x="31" y="76"/>
                  </a:cubicBezTo>
                  <a:cubicBezTo>
                    <a:pt x="31" y="78"/>
                    <a:pt x="32" y="80"/>
                    <a:pt x="35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68" y="79"/>
                    <a:pt x="73" y="70"/>
                    <a:pt x="74" y="68"/>
                  </a:cubicBezTo>
                  <a:cubicBezTo>
                    <a:pt x="74" y="67"/>
                    <a:pt x="74" y="66"/>
                    <a:pt x="74" y="65"/>
                  </a:cubicBezTo>
                  <a:cubicBezTo>
                    <a:pt x="72" y="60"/>
                    <a:pt x="68" y="55"/>
                    <a:pt x="60" y="51"/>
                  </a:cubicBezTo>
                  <a:close/>
                  <a:moveTo>
                    <a:pt x="18" y="21"/>
                  </a:moveTo>
                  <a:cubicBezTo>
                    <a:pt x="18" y="14"/>
                    <a:pt x="24" y="9"/>
                    <a:pt x="31" y="9"/>
                  </a:cubicBezTo>
                  <a:cubicBezTo>
                    <a:pt x="37" y="9"/>
                    <a:pt x="43" y="14"/>
                    <a:pt x="43" y="21"/>
                  </a:cubicBezTo>
                  <a:cubicBezTo>
                    <a:pt x="43" y="28"/>
                    <a:pt x="37" y="33"/>
                    <a:pt x="31" y="33"/>
                  </a:cubicBezTo>
                  <a:cubicBezTo>
                    <a:pt x="24" y="33"/>
                    <a:pt x="18" y="28"/>
                    <a:pt x="18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</p:grpSp>
      <p:grpSp>
        <p:nvGrpSpPr>
          <p:cNvPr id="54" name="组合 53"/>
          <p:cNvGrpSpPr/>
          <p:nvPr userDrawn="1"/>
        </p:nvGrpSpPr>
        <p:grpSpPr>
          <a:xfrm>
            <a:off x="6573458" y="2399233"/>
            <a:ext cx="1762683" cy="1762683"/>
            <a:chOff x="7254587" y="2605210"/>
            <a:chExt cx="1376915" cy="1376915"/>
          </a:xfrm>
        </p:grpSpPr>
        <p:sp>
          <p:nvSpPr>
            <p:cNvPr id="55" name="矩形 54"/>
            <p:cNvSpPr/>
            <p:nvPr/>
          </p:nvSpPr>
          <p:spPr>
            <a:xfrm>
              <a:off x="7254587" y="2605210"/>
              <a:ext cx="1376915" cy="1376915"/>
            </a:xfrm>
            <a:prstGeom prst="rect">
              <a:avLst/>
            </a:prstGeom>
            <a:solidFill>
              <a:srgbClr val="A1A1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7254587" y="2789568"/>
              <a:ext cx="1090344" cy="1010387"/>
              <a:chOff x="7255368" y="2789568"/>
              <a:chExt cx="1090344" cy="1010387"/>
            </a:xfrm>
          </p:grpSpPr>
          <p:sp>
            <p:nvSpPr>
              <p:cNvPr id="57" name="Freeform 11"/>
              <p:cNvSpPr>
                <a:spLocks/>
              </p:cNvSpPr>
              <p:nvPr/>
            </p:nvSpPr>
            <p:spPr bwMode="auto">
              <a:xfrm>
                <a:off x="7255368" y="3547358"/>
                <a:ext cx="556074" cy="67239"/>
              </a:xfrm>
              <a:custGeom>
                <a:avLst/>
                <a:gdLst>
                  <a:gd name="T0" fmla="*/ 75 w 75"/>
                  <a:gd name="T1" fmla="*/ 9 h 9"/>
                  <a:gd name="T2" fmla="*/ 75 w 75"/>
                  <a:gd name="T3" fmla="*/ 1 h 9"/>
                  <a:gd name="T4" fmla="*/ 7 w 75"/>
                  <a:gd name="T5" fmla="*/ 1 h 9"/>
                  <a:gd name="T6" fmla="*/ 0 w 75"/>
                  <a:gd name="T7" fmla="*/ 0 h 9"/>
                  <a:gd name="T8" fmla="*/ 0 w 75"/>
                  <a:gd name="T9" fmla="*/ 7 h 9"/>
                  <a:gd name="T10" fmla="*/ 7 w 75"/>
                  <a:gd name="T11" fmla="*/ 9 h 9"/>
                  <a:gd name="T12" fmla="*/ 75 w 7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9">
                    <a:moveTo>
                      <a:pt x="75" y="9"/>
                    </a:moveTo>
                    <a:cubicBezTo>
                      <a:pt x="75" y="1"/>
                      <a:pt x="75" y="1"/>
                      <a:pt x="75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1"/>
                      <a:pt x="2" y="1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4" y="9"/>
                      <a:pt x="7" y="9"/>
                    </a:cubicBezTo>
                    <a:lnTo>
                      <a:pt x="75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12"/>
              <p:cNvSpPr>
                <a:spLocks noEditPoints="1"/>
              </p:cNvSpPr>
              <p:nvPr/>
            </p:nvSpPr>
            <p:spPr bwMode="auto">
              <a:xfrm>
                <a:off x="7582471" y="3027628"/>
                <a:ext cx="318017" cy="356178"/>
              </a:xfrm>
              <a:custGeom>
                <a:avLst/>
                <a:gdLst>
                  <a:gd name="T0" fmla="*/ 43 w 43"/>
                  <a:gd name="T1" fmla="*/ 23 h 48"/>
                  <a:gd name="T2" fmla="*/ 43 w 43"/>
                  <a:gd name="T3" fmla="*/ 22 h 48"/>
                  <a:gd name="T4" fmla="*/ 43 w 43"/>
                  <a:gd name="T5" fmla="*/ 22 h 48"/>
                  <a:gd name="T6" fmla="*/ 42 w 43"/>
                  <a:gd name="T7" fmla="*/ 22 h 48"/>
                  <a:gd name="T8" fmla="*/ 42 w 43"/>
                  <a:gd name="T9" fmla="*/ 21 h 48"/>
                  <a:gd name="T10" fmla="*/ 42 w 43"/>
                  <a:gd name="T11" fmla="*/ 21 h 48"/>
                  <a:gd name="T12" fmla="*/ 5 w 43"/>
                  <a:gd name="T13" fmla="*/ 0 h 48"/>
                  <a:gd name="T14" fmla="*/ 5 w 43"/>
                  <a:gd name="T15" fmla="*/ 0 h 48"/>
                  <a:gd name="T16" fmla="*/ 4 w 43"/>
                  <a:gd name="T17" fmla="*/ 0 h 48"/>
                  <a:gd name="T18" fmla="*/ 3 w 43"/>
                  <a:gd name="T19" fmla="*/ 0 h 48"/>
                  <a:gd name="T20" fmla="*/ 3 w 43"/>
                  <a:gd name="T21" fmla="*/ 0 h 48"/>
                  <a:gd name="T22" fmla="*/ 3 w 43"/>
                  <a:gd name="T23" fmla="*/ 0 h 48"/>
                  <a:gd name="T24" fmla="*/ 2 w 43"/>
                  <a:gd name="T25" fmla="*/ 0 h 48"/>
                  <a:gd name="T26" fmla="*/ 1 w 43"/>
                  <a:gd name="T27" fmla="*/ 0 h 48"/>
                  <a:gd name="T28" fmla="*/ 1 w 43"/>
                  <a:gd name="T29" fmla="*/ 1 h 48"/>
                  <a:gd name="T30" fmla="*/ 0 w 43"/>
                  <a:gd name="T31" fmla="*/ 1 h 48"/>
                  <a:gd name="T32" fmla="*/ 0 w 43"/>
                  <a:gd name="T33" fmla="*/ 2 h 48"/>
                  <a:gd name="T34" fmla="*/ 0 w 43"/>
                  <a:gd name="T35" fmla="*/ 2 h 48"/>
                  <a:gd name="T36" fmla="*/ 0 w 43"/>
                  <a:gd name="T37" fmla="*/ 2 h 48"/>
                  <a:gd name="T38" fmla="*/ 0 w 43"/>
                  <a:gd name="T39" fmla="*/ 3 h 48"/>
                  <a:gd name="T40" fmla="*/ 0 w 43"/>
                  <a:gd name="T41" fmla="*/ 3 h 48"/>
                  <a:gd name="T42" fmla="*/ 0 w 43"/>
                  <a:gd name="T43" fmla="*/ 45 h 48"/>
                  <a:gd name="T44" fmla="*/ 0 w 43"/>
                  <a:gd name="T45" fmla="*/ 45 h 48"/>
                  <a:gd name="T46" fmla="*/ 0 w 43"/>
                  <a:gd name="T47" fmla="*/ 46 h 48"/>
                  <a:gd name="T48" fmla="*/ 0 w 43"/>
                  <a:gd name="T49" fmla="*/ 46 h 48"/>
                  <a:gd name="T50" fmla="*/ 0 w 43"/>
                  <a:gd name="T51" fmla="*/ 47 h 48"/>
                  <a:gd name="T52" fmla="*/ 2 w 43"/>
                  <a:gd name="T53" fmla="*/ 48 h 48"/>
                  <a:gd name="T54" fmla="*/ 2 w 43"/>
                  <a:gd name="T55" fmla="*/ 48 h 48"/>
                  <a:gd name="T56" fmla="*/ 3 w 43"/>
                  <a:gd name="T57" fmla="*/ 48 h 48"/>
                  <a:gd name="T58" fmla="*/ 3 w 43"/>
                  <a:gd name="T59" fmla="*/ 48 h 48"/>
                  <a:gd name="T60" fmla="*/ 3 w 43"/>
                  <a:gd name="T61" fmla="*/ 48 h 48"/>
                  <a:gd name="T62" fmla="*/ 3 w 43"/>
                  <a:gd name="T63" fmla="*/ 48 h 48"/>
                  <a:gd name="T64" fmla="*/ 4 w 43"/>
                  <a:gd name="T65" fmla="*/ 48 h 48"/>
                  <a:gd name="T66" fmla="*/ 5 w 43"/>
                  <a:gd name="T67" fmla="*/ 48 h 48"/>
                  <a:gd name="T68" fmla="*/ 5 w 43"/>
                  <a:gd name="T69" fmla="*/ 48 h 48"/>
                  <a:gd name="T70" fmla="*/ 42 w 43"/>
                  <a:gd name="T71" fmla="*/ 27 h 48"/>
                  <a:gd name="T72" fmla="*/ 42 w 43"/>
                  <a:gd name="T73" fmla="*/ 27 h 48"/>
                  <a:gd name="T74" fmla="*/ 43 w 43"/>
                  <a:gd name="T75" fmla="*/ 26 h 48"/>
                  <a:gd name="T76" fmla="*/ 43 w 43"/>
                  <a:gd name="T77" fmla="*/ 26 h 48"/>
                  <a:gd name="T78" fmla="*/ 43 w 43"/>
                  <a:gd name="T79" fmla="*/ 26 h 48"/>
                  <a:gd name="T80" fmla="*/ 43 w 43"/>
                  <a:gd name="T81" fmla="*/ 25 h 48"/>
                  <a:gd name="T82" fmla="*/ 43 w 43"/>
                  <a:gd name="T83" fmla="*/ 25 h 48"/>
                  <a:gd name="T84" fmla="*/ 43 w 43"/>
                  <a:gd name="T85" fmla="*/ 24 h 48"/>
                  <a:gd name="T86" fmla="*/ 43 w 43"/>
                  <a:gd name="T87" fmla="*/ 23 h 48"/>
                  <a:gd name="T88" fmla="*/ 43 w 43"/>
                  <a:gd name="T89" fmla="*/ 23 h 48"/>
                  <a:gd name="T90" fmla="*/ 7 w 43"/>
                  <a:gd name="T91" fmla="*/ 39 h 48"/>
                  <a:gd name="T92" fmla="*/ 7 w 43"/>
                  <a:gd name="T93" fmla="*/ 9 h 48"/>
                  <a:gd name="T94" fmla="*/ 33 w 43"/>
                  <a:gd name="T95" fmla="*/ 24 h 48"/>
                  <a:gd name="T96" fmla="*/ 7 w 43"/>
                  <a:gd name="T97" fmla="*/ 3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8">
                    <a:moveTo>
                      <a:pt x="43" y="23"/>
                    </a:moveTo>
                    <a:cubicBezTo>
                      <a:pt x="43" y="23"/>
                      <a:pt x="43" y="22"/>
                      <a:pt x="43" y="22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43" y="22"/>
                      <a:pt x="43" y="22"/>
                      <a:pt x="42" y="2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5"/>
                      <a:pt x="0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7"/>
                    </a:cubicBezTo>
                    <a:cubicBezTo>
                      <a:pt x="1" y="47"/>
                      <a:pt x="1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43" y="24"/>
                      <a:pt x="43" y="24"/>
                      <a:pt x="43" y="23"/>
                    </a:cubicBezTo>
                    <a:cubicBezTo>
                      <a:pt x="43" y="23"/>
                      <a:pt x="43" y="23"/>
                      <a:pt x="43" y="23"/>
                    </a:cubicBezTo>
                    <a:close/>
                    <a:moveTo>
                      <a:pt x="7" y="3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33" y="24"/>
                      <a:pt x="33" y="24"/>
                      <a:pt x="33" y="24"/>
                    </a:cubicBezTo>
                    <a:lnTo>
                      <a:pt x="7" y="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13"/>
              <p:cNvSpPr>
                <a:spLocks/>
              </p:cNvSpPr>
              <p:nvPr/>
            </p:nvSpPr>
            <p:spPr bwMode="auto">
              <a:xfrm>
                <a:off x="7277177" y="3739985"/>
                <a:ext cx="928609" cy="59970"/>
              </a:xfrm>
              <a:custGeom>
                <a:avLst/>
                <a:gdLst>
                  <a:gd name="T0" fmla="*/ 121 w 125"/>
                  <a:gd name="T1" fmla="*/ 0 h 8"/>
                  <a:gd name="T2" fmla="*/ 4 w 125"/>
                  <a:gd name="T3" fmla="*/ 0 h 8"/>
                  <a:gd name="T4" fmla="*/ 0 w 125"/>
                  <a:gd name="T5" fmla="*/ 4 h 8"/>
                  <a:gd name="T6" fmla="*/ 4 w 125"/>
                  <a:gd name="T7" fmla="*/ 8 h 8"/>
                  <a:gd name="T8" fmla="*/ 121 w 125"/>
                  <a:gd name="T9" fmla="*/ 8 h 8"/>
                  <a:gd name="T10" fmla="*/ 125 w 125"/>
                  <a:gd name="T11" fmla="*/ 4 h 8"/>
                  <a:gd name="T12" fmla="*/ 121 w 125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" h="8">
                    <a:moveTo>
                      <a:pt x="12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121" y="8"/>
                      <a:pt x="121" y="8"/>
                      <a:pt x="121" y="8"/>
                    </a:cubicBezTo>
                    <a:cubicBezTo>
                      <a:pt x="123" y="8"/>
                      <a:pt x="125" y="6"/>
                      <a:pt x="125" y="4"/>
                    </a:cubicBezTo>
                    <a:cubicBezTo>
                      <a:pt x="125" y="2"/>
                      <a:pt x="123" y="0"/>
                      <a:pt x="12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14"/>
              <p:cNvSpPr>
                <a:spLocks/>
              </p:cNvSpPr>
              <p:nvPr/>
            </p:nvSpPr>
            <p:spPr bwMode="auto">
              <a:xfrm>
                <a:off x="7864145" y="3501926"/>
                <a:ext cx="154466" cy="163552"/>
              </a:xfrm>
              <a:custGeom>
                <a:avLst/>
                <a:gdLst>
                  <a:gd name="T0" fmla="*/ 28 w 85"/>
                  <a:gd name="T1" fmla="*/ 0 h 90"/>
                  <a:gd name="T2" fmla="*/ 28 w 85"/>
                  <a:gd name="T3" fmla="*/ 29 h 90"/>
                  <a:gd name="T4" fmla="*/ 0 w 85"/>
                  <a:gd name="T5" fmla="*/ 29 h 90"/>
                  <a:gd name="T6" fmla="*/ 0 w 85"/>
                  <a:gd name="T7" fmla="*/ 29 h 90"/>
                  <a:gd name="T8" fmla="*/ 0 w 85"/>
                  <a:gd name="T9" fmla="*/ 58 h 90"/>
                  <a:gd name="T10" fmla="*/ 0 w 85"/>
                  <a:gd name="T11" fmla="*/ 62 h 90"/>
                  <a:gd name="T12" fmla="*/ 28 w 85"/>
                  <a:gd name="T13" fmla="*/ 62 h 90"/>
                  <a:gd name="T14" fmla="*/ 28 w 85"/>
                  <a:gd name="T15" fmla="*/ 90 h 90"/>
                  <a:gd name="T16" fmla="*/ 57 w 85"/>
                  <a:gd name="T17" fmla="*/ 90 h 90"/>
                  <a:gd name="T18" fmla="*/ 57 w 85"/>
                  <a:gd name="T19" fmla="*/ 62 h 90"/>
                  <a:gd name="T20" fmla="*/ 85 w 85"/>
                  <a:gd name="T21" fmla="*/ 62 h 90"/>
                  <a:gd name="T22" fmla="*/ 85 w 85"/>
                  <a:gd name="T23" fmla="*/ 58 h 90"/>
                  <a:gd name="T24" fmla="*/ 85 w 85"/>
                  <a:gd name="T25" fmla="*/ 29 h 90"/>
                  <a:gd name="T26" fmla="*/ 85 w 85"/>
                  <a:gd name="T27" fmla="*/ 29 h 90"/>
                  <a:gd name="T28" fmla="*/ 57 w 85"/>
                  <a:gd name="T29" fmla="*/ 29 h 90"/>
                  <a:gd name="T30" fmla="*/ 57 w 85"/>
                  <a:gd name="T31" fmla="*/ 0 h 90"/>
                  <a:gd name="T32" fmla="*/ 28 w 85"/>
                  <a:gd name="T3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5" h="90">
                    <a:moveTo>
                      <a:pt x="28" y="0"/>
                    </a:moveTo>
                    <a:lnTo>
                      <a:pt x="28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58"/>
                    </a:lnTo>
                    <a:lnTo>
                      <a:pt x="0" y="62"/>
                    </a:lnTo>
                    <a:lnTo>
                      <a:pt x="28" y="62"/>
                    </a:lnTo>
                    <a:lnTo>
                      <a:pt x="28" y="90"/>
                    </a:lnTo>
                    <a:lnTo>
                      <a:pt x="57" y="90"/>
                    </a:lnTo>
                    <a:lnTo>
                      <a:pt x="57" y="62"/>
                    </a:lnTo>
                    <a:lnTo>
                      <a:pt x="85" y="62"/>
                    </a:lnTo>
                    <a:lnTo>
                      <a:pt x="85" y="58"/>
                    </a:lnTo>
                    <a:lnTo>
                      <a:pt x="85" y="29"/>
                    </a:lnTo>
                    <a:lnTo>
                      <a:pt x="85" y="29"/>
                    </a:lnTo>
                    <a:lnTo>
                      <a:pt x="57" y="29"/>
                    </a:lnTo>
                    <a:lnTo>
                      <a:pt x="57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15"/>
              <p:cNvSpPr>
                <a:spLocks/>
              </p:cNvSpPr>
              <p:nvPr/>
            </p:nvSpPr>
            <p:spPr bwMode="auto">
              <a:xfrm>
                <a:off x="7255368" y="2789568"/>
                <a:ext cx="1090344" cy="825027"/>
              </a:xfrm>
              <a:custGeom>
                <a:avLst/>
                <a:gdLst>
                  <a:gd name="T0" fmla="*/ 125 w 147"/>
                  <a:gd name="T1" fmla="*/ 0 h 111"/>
                  <a:gd name="T2" fmla="*/ 125 w 147"/>
                  <a:gd name="T3" fmla="*/ 0 h 111"/>
                  <a:gd name="T4" fmla="*/ 7 w 147"/>
                  <a:gd name="T5" fmla="*/ 0 h 111"/>
                  <a:gd name="T6" fmla="*/ 0 w 147"/>
                  <a:gd name="T7" fmla="*/ 1 h 111"/>
                  <a:gd name="T8" fmla="*/ 0 w 147"/>
                  <a:gd name="T9" fmla="*/ 9 h 111"/>
                  <a:gd name="T10" fmla="*/ 7 w 147"/>
                  <a:gd name="T11" fmla="*/ 7 h 111"/>
                  <a:gd name="T12" fmla="*/ 124 w 147"/>
                  <a:gd name="T13" fmla="*/ 7 h 111"/>
                  <a:gd name="T14" fmla="*/ 140 w 147"/>
                  <a:gd name="T15" fmla="*/ 23 h 111"/>
                  <a:gd name="T16" fmla="*/ 140 w 147"/>
                  <a:gd name="T17" fmla="*/ 88 h 111"/>
                  <a:gd name="T18" fmla="*/ 124 w 147"/>
                  <a:gd name="T19" fmla="*/ 103 h 111"/>
                  <a:gd name="T20" fmla="*/ 111 w 147"/>
                  <a:gd name="T21" fmla="*/ 103 h 111"/>
                  <a:gd name="T22" fmla="*/ 111 w 147"/>
                  <a:gd name="T23" fmla="*/ 111 h 111"/>
                  <a:gd name="T24" fmla="*/ 125 w 147"/>
                  <a:gd name="T25" fmla="*/ 111 h 111"/>
                  <a:gd name="T26" fmla="*/ 125 w 147"/>
                  <a:gd name="T27" fmla="*/ 110 h 111"/>
                  <a:gd name="T28" fmla="*/ 147 w 147"/>
                  <a:gd name="T29" fmla="*/ 88 h 111"/>
                  <a:gd name="T30" fmla="*/ 147 w 147"/>
                  <a:gd name="T31" fmla="*/ 23 h 111"/>
                  <a:gd name="T32" fmla="*/ 125 w 147"/>
                  <a:gd name="T3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7" h="111">
                    <a:moveTo>
                      <a:pt x="125" y="0"/>
                    </a:moveTo>
                    <a:cubicBezTo>
                      <a:pt x="125" y="0"/>
                      <a:pt x="125" y="0"/>
                      <a:pt x="125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2" y="1"/>
                      <a:pt x="0" y="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2" y="8"/>
                      <a:pt x="4" y="7"/>
                      <a:pt x="7" y="7"/>
                    </a:cubicBezTo>
                    <a:cubicBezTo>
                      <a:pt x="124" y="7"/>
                      <a:pt x="124" y="7"/>
                      <a:pt x="124" y="7"/>
                    </a:cubicBezTo>
                    <a:cubicBezTo>
                      <a:pt x="133" y="7"/>
                      <a:pt x="140" y="14"/>
                      <a:pt x="140" y="23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40" y="96"/>
                      <a:pt x="133" y="103"/>
                      <a:pt x="124" y="103"/>
                    </a:cubicBezTo>
                    <a:cubicBezTo>
                      <a:pt x="111" y="103"/>
                      <a:pt x="111" y="103"/>
                      <a:pt x="111" y="103"/>
                    </a:cubicBezTo>
                    <a:cubicBezTo>
                      <a:pt x="111" y="111"/>
                      <a:pt x="111" y="111"/>
                      <a:pt x="111" y="111"/>
                    </a:cubicBezTo>
                    <a:cubicBezTo>
                      <a:pt x="125" y="111"/>
                      <a:pt x="125" y="111"/>
                      <a:pt x="125" y="111"/>
                    </a:cubicBezTo>
                    <a:cubicBezTo>
                      <a:pt x="125" y="110"/>
                      <a:pt x="125" y="110"/>
                      <a:pt x="125" y="110"/>
                    </a:cubicBezTo>
                    <a:cubicBezTo>
                      <a:pt x="137" y="110"/>
                      <a:pt x="147" y="100"/>
                      <a:pt x="147" y="88"/>
                    </a:cubicBezTo>
                    <a:cubicBezTo>
                      <a:pt x="147" y="23"/>
                      <a:pt x="147" y="23"/>
                      <a:pt x="147" y="23"/>
                    </a:cubicBezTo>
                    <a:cubicBezTo>
                      <a:pt x="147" y="11"/>
                      <a:pt x="137" y="1"/>
                      <a:pt x="1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2" name="组合 61"/>
          <p:cNvGrpSpPr/>
          <p:nvPr userDrawn="1"/>
        </p:nvGrpSpPr>
        <p:grpSpPr>
          <a:xfrm>
            <a:off x="1004520" y="2393522"/>
            <a:ext cx="1762686" cy="1762683"/>
            <a:chOff x="1507108" y="2100648"/>
            <a:chExt cx="1627763" cy="1627761"/>
          </a:xfrm>
        </p:grpSpPr>
        <p:sp>
          <p:nvSpPr>
            <p:cNvPr id="63" name="矩形 62"/>
            <p:cNvSpPr/>
            <p:nvPr/>
          </p:nvSpPr>
          <p:spPr>
            <a:xfrm>
              <a:off x="1507110" y="2100648"/>
              <a:ext cx="1627761" cy="1627761"/>
            </a:xfrm>
            <a:prstGeom prst="rect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1507108" y="2201164"/>
              <a:ext cx="1384865" cy="1466956"/>
              <a:chOff x="1550988" y="1668463"/>
              <a:chExt cx="615950" cy="652462"/>
            </a:xfrm>
          </p:grpSpPr>
          <p:sp>
            <p:nvSpPr>
              <p:cNvPr id="65" name="Freeform 5"/>
              <p:cNvSpPr>
                <a:spLocks/>
              </p:cNvSpPr>
              <p:nvPr/>
            </p:nvSpPr>
            <p:spPr bwMode="auto">
              <a:xfrm>
                <a:off x="1550988" y="1962150"/>
                <a:ext cx="585788" cy="358775"/>
              </a:xfrm>
              <a:custGeom>
                <a:avLst/>
                <a:gdLst>
                  <a:gd name="T0" fmla="*/ 62 w 153"/>
                  <a:gd name="T1" fmla="*/ 94 h 94"/>
                  <a:gd name="T2" fmla="*/ 69 w 153"/>
                  <a:gd name="T3" fmla="*/ 91 h 94"/>
                  <a:gd name="T4" fmla="*/ 139 w 153"/>
                  <a:gd name="T5" fmla="*/ 22 h 94"/>
                  <a:gd name="T6" fmla="*/ 153 w 153"/>
                  <a:gd name="T7" fmla="*/ 0 h 94"/>
                  <a:gd name="T8" fmla="*/ 145 w 153"/>
                  <a:gd name="T9" fmla="*/ 0 h 94"/>
                  <a:gd name="T10" fmla="*/ 134 w 153"/>
                  <a:gd name="T11" fmla="*/ 16 h 94"/>
                  <a:gd name="T12" fmla="*/ 64 w 153"/>
                  <a:gd name="T13" fmla="*/ 86 h 94"/>
                  <a:gd name="T14" fmla="*/ 62 w 153"/>
                  <a:gd name="T15" fmla="*/ 87 h 94"/>
                  <a:gd name="T16" fmla="*/ 59 w 153"/>
                  <a:gd name="T17" fmla="*/ 86 h 94"/>
                  <a:gd name="T18" fmla="*/ 0 w 153"/>
                  <a:gd name="T19" fmla="*/ 27 h 94"/>
                  <a:gd name="T20" fmla="*/ 0 w 153"/>
                  <a:gd name="T21" fmla="*/ 36 h 94"/>
                  <a:gd name="T22" fmla="*/ 54 w 153"/>
                  <a:gd name="T23" fmla="*/ 91 h 94"/>
                  <a:gd name="T24" fmla="*/ 62 w 153"/>
                  <a:gd name="T25" fmla="*/ 9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3" h="94">
                    <a:moveTo>
                      <a:pt x="62" y="94"/>
                    </a:moveTo>
                    <a:cubicBezTo>
                      <a:pt x="64" y="94"/>
                      <a:pt x="67" y="93"/>
                      <a:pt x="69" y="91"/>
                    </a:cubicBezTo>
                    <a:cubicBezTo>
                      <a:pt x="139" y="22"/>
                      <a:pt x="139" y="22"/>
                      <a:pt x="139" y="22"/>
                    </a:cubicBezTo>
                    <a:cubicBezTo>
                      <a:pt x="145" y="15"/>
                      <a:pt x="150" y="8"/>
                      <a:pt x="153" y="0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42" y="6"/>
                      <a:pt x="139" y="12"/>
                      <a:pt x="134" y="16"/>
                    </a:cubicBezTo>
                    <a:cubicBezTo>
                      <a:pt x="64" y="86"/>
                      <a:pt x="64" y="86"/>
                      <a:pt x="64" y="86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1" y="87"/>
                      <a:pt x="60" y="87"/>
                      <a:pt x="59" y="8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6" y="93"/>
                      <a:pt x="59" y="94"/>
                      <a:pt x="62" y="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"/>
              <p:cNvSpPr>
                <a:spLocks/>
              </p:cNvSpPr>
              <p:nvPr/>
            </p:nvSpPr>
            <p:spPr bwMode="auto">
              <a:xfrm>
                <a:off x="1550988" y="1668463"/>
                <a:ext cx="588963" cy="160337"/>
              </a:xfrm>
              <a:custGeom>
                <a:avLst/>
                <a:gdLst>
                  <a:gd name="T0" fmla="*/ 139 w 154"/>
                  <a:gd name="T1" fmla="*/ 18 h 42"/>
                  <a:gd name="T2" fmla="*/ 114 w 154"/>
                  <a:gd name="T3" fmla="*/ 3 h 42"/>
                  <a:gd name="T4" fmla="*/ 83 w 154"/>
                  <a:gd name="T5" fmla="*/ 3 h 42"/>
                  <a:gd name="T6" fmla="*/ 62 w 154"/>
                  <a:gd name="T7" fmla="*/ 13 h 42"/>
                  <a:gd name="T8" fmla="*/ 40 w 154"/>
                  <a:gd name="T9" fmla="*/ 3 h 42"/>
                  <a:gd name="T10" fmla="*/ 9 w 154"/>
                  <a:gd name="T11" fmla="*/ 3 h 42"/>
                  <a:gd name="T12" fmla="*/ 0 w 154"/>
                  <a:gd name="T13" fmla="*/ 7 h 42"/>
                  <a:gd name="T14" fmla="*/ 0 w 154"/>
                  <a:gd name="T15" fmla="*/ 15 h 42"/>
                  <a:gd name="T16" fmla="*/ 11 w 154"/>
                  <a:gd name="T17" fmla="*/ 10 h 42"/>
                  <a:gd name="T18" fmla="*/ 26 w 154"/>
                  <a:gd name="T19" fmla="*/ 8 h 42"/>
                  <a:gd name="T20" fmla="*/ 38 w 154"/>
                  <a:gd name="T21" fmla="*/ 9 h 42"/>
                  <a:gd name="T22" fmla="*/ 59 w 154"/>
                  <a:gd name="T23" fmla="*/ 21 h 42"/>
                  <a:gd name="T24" fmla="*/ 62 w 154"/>
                  <a:gd name="T25" fmla="*/ 22 h 42"/>
                  <a:gd name="T26" fmla="*/ 64 w 154"/>
                  <a:gd name="T27" fmla="*/ 21 h 42"/>
                  <a:gd name="T28" fmla="*/ 85 w 154"/>
                  <a:gd name="T29" fmla="*/ 9 h 42"/>
                  <a:gd name="T30" fmla="*/ 112 w 154"/>
                  <a:gd name="T31" fmla="*/ 10 h 42"/>
                  <a:gd name="T32" fmla="*/ 134 w 154"/>
                  <a:gd name="T33" fmla="*/ 23 h 42"/>
                  <a:gd name="T34" fmla="*/ 146 w 154"/>
                  <a:gd name="T35" fmla="*/ 42 h 42"/>
                  <a:gd name="T36" fmla="*/ 154 w 154"/>
                  <a:gd name="T37" fmla="*/ 42 h 42"/>
                  <a:gd name="T38" fmla="*/ 153 w 154"/>
                  <a:gd name="T39" fmla="*/ 42 h 42"/>
                  <a:gd name="T40" fmla="*/ 139 w 154"/>
                  <a:gd name="T41" fmla="*/ 1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42">
                    <a:moveTo>
                      <a:pt x="139" y="18"/>
                    </a:moveTo>
                    <a:cubicBezTo>
                      <a:pt x="132" y="11"/>
                      <a:pt x="123" y="6"/>
                      <a:pt x="114" y="3"/>
                    </a:cubicBezTo>
                    <a:cubicBezTo>
                      <a:pt x="104" y="0"/>
                      <a:pt x="94" y="0"/>
                      <a:pt x="83" y="3"/>
                    </a:cubicBezTo>
                    <a:cubicBezTo>
                      <a:pt x="76" y="5"/>
                      <a:pt x="68" y="8"/>
                      <a:pt x="62" y="13"/>
                    </a:cubicBezTo>
                    <a:cubicBezTo>
                      <a:pt x="55" y="8"/>
                      <a:pt x="48" y="5"/>
                      <a:pt x="40" y="3"/>
                    </a:cubicBezTo>
                    <a:cubicBezTo>
                      <a:pt x="29" y="0"/>
                      <a:pt x="19" y="0"/>
                      <a:pt x="9" y="3"/>
                    </a:cubicBezTo>
                    <a:cubicBezTo>
                      <a:pt x="6" y="4"/>
                      <a:pt x="3" y="6"/>
                      <a:pt x="0" y="7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3"/>
                      <a:pt x="7" y="11"/>
                      <a:pt x="11" y="10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0" y="8"/>
                      <a:pt x="34" y="8"/>
                      <a:pt x="38" y="9"/>
                    </a:cubicBezTo>
                    <a:cubicBezTo>
                      <a:pt x="46" y="11"/>
                      <a:pt x="53" y="15"/>
                      <a:pt x="59" y="21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70" y="15"/>
                      <a:pt x="78" y="11"/>
                      <a:pt x="85" y="9"/>
                    </a:cubicBezTo>
                    <a:cubicBezTo>
                      <a:pt x="94" y="7"/>
                      <a:pt x="103" y="7"/>
                      <a:pt x="112" y="10"/>
                    </a:cubicBezTo>
                    <a:cubicBezTo>
                      <a:pt x="120" y="13"/>
                      <a:pt x="128" y="17"/>
                      <a:pt x="134" y="23"/>
                    </a:cubicBezTo>
                    <a:cubicBezTo>
                      <a:pt x="139" y="28"/>
                      <a:pt x="143" y="35"/>
                      <a:pt x="146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3" y="42"/>
                      <a:pt x="153" y="42"/>
                      <a:pt x="153" y="42"/>
                    </a:cubicBezTo>
                    <a:cubicBezTo>
                      <a:pt x="150" y="33"/>
                      <a:pt x="145" y="25"/>
                      <a:pt x="139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7"/>
              <p:cNvSpPr>
                <a:spLocks/>
              </p:cNvSpPr>
              <p:nvPr/>
            </p:nvSpPr>
            <p:spPr bwMode="auto">
              <a:xfrm>
                <a:off x="2087563" y="1855788"/>
                <a:ext cx="79375" cy="79375"/>
              </a:xfrm>
              <a:custGeom>
                <a:avLst/>
                <a:gdLst>
                  <a:gd name="T0" fmla="*/ 50 w 50"/>
                  <a:gd name="T1" fmla="*/ 17 h 50"/>
                  <a:gd name="T2" fmla="*/ 33 w 50"/>
                  <a:gd name="T3" fmla="*/ 17 h 50"/>
                  <a:gd name="T4" fmla="*/ 33 w 50"/>
                  <a:gd name="T5" fmla="*/ 0 h 50"/>
                  <a:gd name="T6" fmla="*/ 16 w 50"/>
                  <a:gd name="T7" fmla="*/ 0 h 50"/>
                  <a:gd name="T8" fmla="*/ 16 w 50"/>
                  <a:gd name="T9" fmla="*/ 17 h 50"/>
                  <a:gd name="T10" fmla="*/ 0 w 50"/>
                  <a:gd name="T11" fmla="*/ 17 h 50"/>
                  <a:gd name="T12" fmla="*/ 0 w 50"/>
                  <a:gd name="T13" fmla="*/ 33 h 50"/>
                  <a:gd name="T14" fmla="*/ 16 w 50"/>
                  <a:gd name="T15" fmla="*/ 33 h 50"/>
                  <a:gd name="T16" fmla="*/ 16 w 50"/>
                  <a:gd name="T17" fmla="*/ 50 h 50"/>
                  <a:gd name="T18" fmla="*/ 33 w 50"/>
                  <a:gd name="T19" fmla="*/ 50 h 50"/>
                  <a:gd name="T20" fmla="*/ 33 w 50"/>
                  <a:gd name="T21" fmla="*/ 33 h 50"/>
                  <a:gd name="T22" fmla="*/ 50 w 50"/>
                  <a:gd name="T23" fmla="*/ 33 h 50"/>
                  <a:gd name="T24" fmla="*/ 50 w 50"/>
                  <a:gd name="T2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50" y="17"/>
                    </a:moveTo>
                    <a:lnTo>
                      <a:pt x="33" y="17"/>
                    </a:lnTo>
                    <a:lnTo>
                      <a:pt x="33" y="0"/>
                    </a:lnTo>
                    <a:lnTo>
                      <a:pt x="16" y="0"/>
                    </a:lnTo>
                    <a:lnTo>
                      <a:pt x="16" y="17"/>
                    </a:lnTo>
                    <a:lnTo>
                      <a:pt x="0" y="17"/>
                    </a:lnTo>
                    <a:lnTo>
                      <a:pt x="0" y="33"/>
                    </a:lnTo>
                    <a:lnTo>
                      <a:pt x="16" y="33"/>
                    </a:lnTo>
                    <a:lnTo>
                      <a:pt x="16" y="50"/>
                    </a:lnTo>
                    <a:lnTo>
                      <a:pt x="33" y="50"/>
                    </a:lnTo>
                    <a:lnTo>
                      <a:pt x="33" y="33"/>
                    </a:lnTo>
                    <a:lnTo>
                      <a:pt x="50" y="33"/>
                    </a:lnTo>
                    <a:lnTo>
                      <a:pt x="50" y="1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 userDrawn="1"/>
        </p:nvGrpSpPr>
        <p:grpSpPr>
          <a:xfrm>
            <a:off x="3788989" y="2393522"/>
            <a:ext cx="1762686" cy="1762683"/>
            <a:chOff x="4146320" y="2100648"/>
            <a:chExt cx="1627764" cy="1627761"/>
          </a:xfrm>
        </p:grpSpPr>
        <p:sp>
          <p:nvSpPr>
            <p:cNvPr id="69" name="矩形 68"/>
            <p:cNvSpPr/>
            <p:nvPr/>
          </p:nvSpPr>
          <p:spPr>
            <a:xfrm>
              <a:off x="4146323" y="2100648"/>
              <a:ext cx="1627761" cy="1627761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46320" y="2201164"/>
              <a:ext cx="1472700" cy="1527245"/>
            </a:xfrm>
            <a:prstGeom prst="rect">
              <a:avLst/>
            </a:prstGeom>
          </p:spPr>
        </p:pic>
      </p:grpSp>
      <p:sp>
        <p:nvSpPr>
          <p:cNvPr id="75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36366" y="4396971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6" name="文本占位符 11"/>
          <p:cNvSpPr>
            <a:spLocks noGrp="1"/>
          </p:cNvSpPr>
          <p:nvPr>
            <p:ph type="body" sz="quarter" idx="17" hasCustomPrompt="1"/>
          </p:nvPr>
        </p:nvSpPr>
        <p:spPr>
          <a:xfrm>
            <a:off x="3925906" y="4396971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7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6701571" y="4396971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8" name="文本占位符 11"/>
          <p:cNvSpPr>
            <a:spLocks noGrp="1"/>
          </p:cNvSpPr>
          <p:nvPr>
            <p:ph type="body" sz="quarter" idx="19" hasCustomPrompt="1"/>
          </p:nvPr>
        </p:nvSpPr>
        <p:spPr>
          <a:xfrm>
            <a:off x="9491111" y="4407234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</p:spTree>
    <p:extLst>
      <p:ext uri="{BB962C8B-B14F-4D97-AF65-F5344CB8AC3E}">
        <p14:creationId xmlns:p14="http://schemas.microsoft.com/office/powerpoint/2010/main" val="29448326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三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>
            <a:spLocks noChangeAspect="1"/>
          </p:cNvSpPr>
          <p:nvPr userDrawn="1"/>
        </p:nvSpPr>
        <p:spPr>
          <a:xfrm>
            <a:off x="6092026" y="4343515"/>
            <a:ext cx="1756922" cy="1759460"/>
          </a:xfrm>
          <a:prstGeom prst="rect">
            <a:avLst/>
          </a:prstGeom>
          <a:solidFill>
            <a:srgbClr val="A1A1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39" name="矩形 38"/>
          <p:cNvSpPr>
            <a:spLocks noChangeAspect="1"/>
          </p:cNvSpPr>
          <p:nvPr userDrawn="1"/>
        </p:nvSpPr>
        <p:spPr>
          <a:xfrm>
            <a:off x="7901440" y="2527973"/>
            <a:ext cx="1752777" cy="1752777"/>
          </a:xfrm>
          <a:prstGeom prst="rect">
            <a:avLst/>
          </a:prstGeom>
          <a:solidFill>
            <a:srgbClr val="005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 dirty="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40" name="矩形 39"/>
          <p:cNvSpPr>
            <a:spLocks noChangeAspect="1"/>
          </p:cNvSpPr>
          <p:nvPr userDrawn="1"/>
        </p:nvSpPr>
        <p:spPr>
          <a:xfrm>
            <a:off x="4286335" y="4347346"/>
            <a:ext cx="1758119" cy="1755629"/>
          </a:xfrm>
          <a:prstGeom prst="rect">
            <a:avLst/>
          </a:prstGeom>
          <a:solidFill>
            <a:srgbClr val="005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41" name="矩形 40"/>
          <p:cNvSpPr>
            <a:spLocks noChangeAspect="1"/>
          </p:cNvSpPr>
          <p:nvPr userDrawn="1"/>
        </p:nvSpPr>
        <p:spPr>
          <a:xfrm>
            <a:off x="4284595" y="2527973"/>
            <a:ext cx="1752779" cy="1754344"/>
          </a:xfrm>
          <a:prstGeom prst="rect">
            <a:avLst/>
          </a:prstGeom>
          <a:solidFill>
            <a:srgbClr val="A1A1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42" name="矩形 41"/>
          <p:cNvSpPr>
            <a:spLocks noChangeAspect="1"/>
          </p:cNvSpPr>
          <p:nvPr userDrawn="1"/>
        </p:nvSpPr>
        <p:spPr>
          <a:xfrm>
            <a:off x="652817" y="2527973"/>
            <a:ext cx="1764577" cy="1752777"/>
          </a:xfrm>
          <a:prstGeom prst="rect">
            <a:avLst/>
          </a:prstGeom>
          <a:solidFill>
            <a:srgbClr val="005C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43" name="矩形 42"/>
          <p:cNvSpPr>
            <a:spLocks noChangeAspect="1"/>
          </p:cNvSpPr>
          <p:nvPr userDrawn="1"/>
        </p:nvSpPr>
        <p:spPr>
          <a:xfrm>
            <a:off x="7903800" y="4343516"/>
            <a:ext cx="1752777" cy="1759460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71" name="矩形 70"/>
          <p:cNvSpPr>
            <a:spLocks noChangeAspect="1"/>
          </p:cNvSpPr>
          <p:nvPr userDrawn="1"/>
        </p:nvSpPr>
        <p:spPr>
          <a:xfrm>
            <a:off x="2474606" y="2527973"/>
            <a:ext cx="1752777" cy="1758675"/>
          </a:xfrm>
          <a:prstGeom prst="rect">
            <a:avLst/>
          </a:prstGeom>
          <a:solidFill>
            <a:srgbClr val="629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72" name="矩形 71"/>
          <p:cNvSpPr>
            <a:spLocks noChangeAspect="1"/>
          </p:cNvSpPr>
          <p:nvPr userDrawn="1"/>
        </p:nvSpPr>
        <p:spPr>
          <a:xfrm>
            <a:off x="652817" y="4343515"/>
            <a:ext cx="1764577" cy="1764577"/>
          </a:xfrm>
          <a:prstGeom prst="rect">
            <a:avLst/>
          </a:prstGeom>
          <a:solidFill>
            <a:srgbClr val="629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矩形 72"/>
          <p:cNvSpPr>
            <a:spLocks noChangeAspect="1"/>
          </p:cNvSpPr>
          <p:nvPr userDrawn="1"/>
        </p:nvSpPr>
        <p:spPr>
          <a:xfrm>
            <a:off x="2472246" y="4336618"/>
            <a:ext cx="1746255" cy="1771469"/>
          </a:xfrm>
          <a:prstGeom prst="rect">
            <a:avLst/>
          </a:prstGeom>
          <a:solidFill>
            <a:srgbClr val="17375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矩形 73"/>
          <p:cNvSpPr>
            <a:spLocks noChangeAspect="1"/>
          </p:cNvSpPr>
          <p:nvPr userDrawn="1"/>
        </p:nvSpPr>
        <p:spPr>
          <a:xfrm>
            <a:off x="6094586" y="2527973"/>
            <a:ext cx="1749642" cy="1752777"/>
          </a:xfrm>
          <a:prstGeom prst="rect">
            <a:avLst/>
          </a:prstGeom>
          <a:solidFill>
            <a:srgbClr val="6294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矩形 89"/>
          <p:cNvSpPr>
            <a:spLocks noChangeAspect="1"/>
          </p:cNvSpPr>
          <p:nvPr userDrawn="1"/>
        </p:nvSpPr>
        <p:spPr>
          <a:xfrm>
            <a:off x="9711429" y="2527973"/>
            <a:ext cx="1752777" cy="1764573"/>
          </a:xfrm>
          <a:prstGeom prst="rect">
            <a:avLst/>
          </a:prstGeom>
          <a:solidFill>
            <a:srgbClr val="1737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 dirty="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sp>
        <p:nvSpPr>
          <p:cNvPr id="91" name="矩形 90"/>
          <p:cNvSpPr>
            <a:spLocks noChangeAspect="1"/>
          </p:cNvSpPr>
          <p:nvPr userDrawn="1"/>
        </p:nvSpPr>
        <p:spPr>
          <a:xfrm>
            <a:off x="9711429" y="4343514"/>
            <a:ext cx="1752777" cy="1759461"/>
          </a:xfrm>
          <a:prstGeom prst="rect">
            <a:avLst/>
          </a:prstGeom>
          <a:solidFill>
            <a:srgbClr val="A1A1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</a:pPr>
            <a:endParaRPr lang="zh-CN" sz="1050">
              <a:solidFill>
                <a:prstClr val="white"/>
              </a:solidFill>
              <a:latin typeface="Verdana" panose="020B0604030504040204" pitchFamily="34" charset="0"/>
              <a:ea typeface="微软雅黑" panose="020B0503020204020204" pitchFamily="34" charset="-122"/>
              <a:cs typeface="Verdana" pitchFamily="34" charset="0"/>
            </a:endParaRPr>
          </a:p>
        </p:txBody>
      </p:sp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9" name="文本占位符 11"/>
          <p:cNvSpPr>
            <a:spLocks noGrp="1"/>
          </p:cNvSpPr>
          <p:nvPr userDrawn="1">
            <p:ph type="body" sz="quarter" idx="14" hasCustomPrompt="1"/>
          </p:nvPr>
        </p:nvSpPr>
        <p:spPr>
          <a:xfrm>
            <a:off x="648001" y="1116000"/>
            <a:ext cx="10798099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79" name="文本占位符 11"/>
          <p:cNvSpPr>
            <a:spLocks noGrp="1" noChangeAspect="1"/>
          </p:cNvSpPr>
          <p:nvPr userDrawn="1">
            <p:ph type="body" sz="quarter" idx="16" hasCustomPrompt="1"/>
          </p:nvPr>
        </p:nvSpPr>
        <p:spPr>
          <a:xfrm>
            <a:off x="733850" y="2585316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0" name="文本占位符 11"/>
          <p:cNvSpPr>
            <a:spLocks noGrp="1" noChangeAspect="1"/>
          </p:cNvSpPr>
          <p:nvPr userDrawn="1">
            <p:ph type="body" sz="quarter" idx="17" hasCustomPrompt="1"/>
          </p:nvPr>
        </p:nvSpPr>
        <p:spPr>
          <a:xfrm>
            <a:off x="2540437" y="2585316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1" name="文本占位符 11"/>
          <p:cNvSpPr>
            <a:spLocks noGrp="1" noChangeAspect="1"/>
          </p:cNvSpPr>
          <p:nvPr userDrawn="1">
            <p:ph type="body" sz="quarter" idx="18" hasCustomPrompt="1"/>
          </p:nvPr>
        </p:nvSpPr>
        <p:spPr>
          <a:xfrm>
            <a:off x="4359138" y="2585316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2" name="文本占位符 11"/>
          <p:cNvSpPr>
            <a:spLocks noGrp="1" noChangeAspect="1"/>
          </p:cNvSpPr>
          <p:nvPr userDrawn="1">
            <p:ph type="body" sz="quarter" idx="19" hasCustomPrompt="1"/>
          </p:nvPr>
        </p:nvSpPr>
        <p:spPr>
          <a:xfrm>
            <a:off x="6168798" y="2573516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3" name="文本占位符 11"/>
          <p:cNvSpPr>
            <a:spLocks noGrp="1" noChangeAspect="1"/>
          </p:cNvSpPr>
          <p:nvPr userDrawn="1">
            <p:ph type="body" sz="quarter" idx="20" hasCustomPrompt="1"/>
          </p:nvPr>
        </p:nvSpPr>
        <p:spPr>
          <a:xfrm>
            <a:off x="7971462" y="2585316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4" name="文本占位符 11"/>
          <p:cNvSpPr>
            <a:spLocks noGrp="1" noChangeAspect="1"/>
          </p:cNvSpPr>
          <p:nvPr userDrawn="1">
            <p:ph type="body" sz="quarter" idx="21" hasCustomPrompt="1"/>
          </p:nvPr>
        </p:nvSpPr>
        <p:spPr>
          <a:xfrm>
            <a:off x="733850" y="4402853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5" name="文本占位符 11"/>
          <p:cNvSpPr>
            <a:spLocks noGrp="1" noChangeAspect="1"/>
          </p:cNvSpPr>
          <p:nvPr userDrawn="1">
            <p:ph type="body" sz="quarter" idx="22" hasCustomPrompt="1"/>
          </p:nvPr>
        </p:nvSpPr>
        <p:spPr>
          <a:xfrm>
            <a:off x="2538295" y="4402853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6" name="文本占位符 11"/>
          <p:cNvSpPr>
            <a:spLocks noGrp="1" noChangeAspect="1"/>
          </p:cNvSpPr>
          <p:nvPr userDrawn="1">
            <p:ph type="body" sz="quarter" idx="23" hasCustomPrompt="1"/>
          </p:nvPr>
        </p:nvSpPr>
        <p:spPr>
          <a:xfrm>
            <a:off x="4351266" y="4402853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7" name="文本占位符 11"/>
          <p:cNvSpPr>
            <a:spLocks noGrp="1" noChangeAspect="1"/>
          </p:cNvSpPr>
          <p:nvPr userDrawn="1">
            <p:ph type="body" sz="quarter" idx="24" hasCustomPrompt="1"/>
          </p:nvPr>
        </p:nvSpPr>
        <p:spPr>
          <a:xfrm>
            <a:off x="6163040" y="4391053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8" name="文本占位符 11"/>
          <p:cNvSpPr>
            <a:spLocks noGrp="1" noChangeAspect="1"/>
          </p:cNvSpPr>
          <p:nvPr userDrawn="1">
            <p:ph type="body" sz="quarter" idx="25" hasCustomPrompt="1"/>
          </p:nvPr>
        </p:nvSpPr>
        <p:spPr>
          <a:xfrm>
            <a:off x="7971462" y="4402853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89" name="文本占位符 11"/>
          <p:cNvSpPr>
            <a:spLocks noGrp="1"/>
          </p:cNvSpPr>
          <p:nvPr userDrawn="1">
            <p:ph type="body" sz="quarter" idx="15" hasCustomPrompt="1"/>
          </p:nvPr>
        </p:nvSpPr>
        <p:spPr>
          <a:xfrm>
            <a:off x="648000" y="1764001"/>
            <a:ext cx="10798100" cy="5648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92" name="文本占位符 11"/>
          <p:cNvSpPr>
            <a:spLocks noGrp="1" noChangeAspect="1"/>
          </p:cNvSpPr>
          <p:nvPr userDrawn="1">
            <p:ph type="body" sz="quarter" idx="26" hasCustomPrompt="1"/>
          </p:nvPr>
        </p:nvSpPr>
        <p:spPr>
          <a:xfrm>
            <a:off x="9775085" y="2596162"/>
            <a:ext cx="1612734" cy="16157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  <p:sp>
        <p:nvSpPr>
          <p:cNvPr id="93" name="文本占位符 11"/>
          <p:cNvSpPr>
            <a:spLocks noGrp="1" noChangeAspect="1"/>
          </p:cNvSpPr>
          <p:nvPr userDrawn="1">
            <p:ph type="body" sz="quarter" idx="27" hasCustomPrompt="1"/>
          </p:nvPr>
        </p:nvSpPr>
        <p:spPr>
          <a:xfrm>
            <a:off x="9775085" y="4413699"/>
            <a:ext cx="1612734" cy="1602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US" altLang="zh-CN" sz="1400" kern="1200" baseline="0" dirty="0" smtClean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zh-CN" altLang="en-US" dirty="0"/>
              <a:t>正文 </a:t>
            </a:r>
            <a:r>
              <a:rPr lang="en-US" altLang="zh-CN" dirty="0"/>
              <a:t>14pt </a:t>
            </a:r>
            <a:r>
              <a:rPr lang="zh-CN" altLang="en-US" dirty="0"/>
              <a:t>微软雅黑，单击此处添加正文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112507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2255629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972329" y="2789784"/>
            <a:ext cx="8305271" cy="12784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rgbClr val="005BAC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分隔页：</a:t>
            </a:r>
            <a:endParaRPr lang="en-US" altLang="zh-CN" dirty="0"/>
          </a:p>
          <a:p>
            <a:r>
              <a:rPr lang="zh-CN" altLang="en-US" dirty="0"/>
              <a:t>微软雅黑 </a:t>
            </a:r>
            <a:r>
              <a:rPr lang="en-US" altLang="zh-CN" dirty="0"/>
              <a:t>Verdana 36pt </a:t>
            </a:r>
            <a:r>
              <a:rPr lang="zh-CN" altLang="en-US" dirty="0"/>
              <a:t>加粗</a:t>
            </a:r>
          </a:p>
        </p:txBody>
      </p:sp>
      <p:grpSp>
        <p:nvGrpSpPr>
          <p:cNvPr id="4" name="组合 3"/>
          <p:cNvGrpSpPr/>
          <p:nvPr userDrawn="1"/>
        </p:nvGrpSpPr>
        <p:grpSpPr>
          <a:xfrm flipH="1">
            <a:off x="795943" y="1830878"/>
            <a:ext cx="1571106" cy="3196245"/>
            <a:chOff x="795943" y="1234670"/>
            <a:chExt cx="1571106" cy="3196245"/>
          </a:xfrm>
        </p:grpSpPr>
        <p:sp>
          <p:nvSpPr>
            <p:cNvPr id="5" name="单圆角矩形 4"/>
            <p:cNvSpPr/>
            <p:nvPr userDrawn="1"/>
          </p:nvSpPr>
          <p:spPr>
            <a:xfrm flipH="1">
              <a:off x="795943" y="1234670"/>
              <a:ext cx="1571106" cy="1571106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单圆角矩形 5"/>
            <p:cNvSpPr/>
            <p:nvPr userDrawn="1"/>
          </p:nvSpPr>
          <p:spPr>
            <a:xfrm flipH="1" flipV="1">
              <a:off x="795943" y="2859809"/>
              <a:ext cx="1571106" cy="1571106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001616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1" name="矩形 10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10427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</a:t>
            </a:r>
            <a:endParaRPr lang="en-US" altLang="zh-CN" dirty="0"/>
          </a:p>
          <a:p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140516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  <a:p>
            <a:pPr lvl="0"/>
            <a:endParaRPr lang="en-US" altLang="zh-CN" dirty="0"/>
          </a:p>
        </p:txBody>
      </p:sp>
      <p:sp>
        <p:nvSpPr>
          <p:cNvPr id="11" name="矩形 10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10427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</a:t>
            </a:r>
            <a:endParaRPr lang="en-US" altLang="zh-CN" dirty="0"/>
          </a:p>
          <a:p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1240346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正文页 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1" y="1764000"/>
            <a:ext cx="5200538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8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6165410" y="1764000"/>
            <a:ext cx="5280689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0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432000"/>
            <a:ext cx="10798099" cy="10427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</a:t>
            </a:r>
            <a:endParaRPr lang="en-US" altLang="zh-CN" dirty="0"/>
          </a:p>
          <a:p>
            <a:r>
              <a:rPr lang="zh-CN" alt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776857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三表下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矩形 15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5" name="组合 44"/>
          <p:cNvGrpSpPr/>
          <p:nvPr userDrawn="1"/>
        </p:nvGrpSpPr>
        <p:grpSpPr>
          <a:xfrm>
            <a:off x="9354173" y="2880363"/>
            <a:ext cx="1762683" cy="1762683"/>
            <a:chOff x="5074007" y="2605210"/>
            <a:chExt cx="1376915" cy="1376915"/>
          </a:xfrm>
        </p:grpSpPr>
        <p:sp>
          <p:nvSpPr>
            <p:cNvPr id="46" name="矩形 45"/>
            <p:cNvSpPr/>
            <p:nvPr/>
          </p:nvSpPr>
          <p:spPr>
            <a:xfrm>
              <a:off x="5074007" y="2605210"/>
              <a:ext cx="1376915" cy="1376915"/>
            </a:xfrm>
            <a:prstGeom prst="rect">
              <a:avLst/>
            </a:prstGeom>
            <a:solidFill>
              <a:srgbClr val="6294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sp>
          <p:nvSpPr>
            <p:cNvPr id="47" name="Freeform 19"/>
            <p:cNvSpPr>
              <a:spLocks/>
            </p:cNvSpPr>
            <p:nvPr/>
          </p:nvSpPr>
          <p:spPr bwMode="auto">
            <a:xfrm>
              <a:off x="6145159" y="3078509"/>
              <a:ext cx="150832" cy="145379"/>
            </a:xfrm>
            <a:custGeom>
              <a:avLst/>
              <a:gdLst>
                <a:gd name="T0" fmla="*/ 83 w 83"/>
                <a:gd name="T1" fmla="*/ 26 h 80"/>
                <a:gd name="T2" fmla="*/ 57 w 83"/>
                <a:gd name="T3" fmla="*/ 26 h 80"/>
                <a:gd name="T4" fmla="*/ 57 w 83"/>
                <a:gd name="T5" fmla="*/ 0 h 80"/>
                <a:gd name="T6" fmla="*/ 29 w 83"/>
                <a:gd name="T7" fmla="*/ 0 h 80"/>
                <a:gd name="T8" fmla="*/ 29 w 83"/>
                <a:gd name="T9" fmla="*/ 26 h 80"/>
                <a:gd name="T10" fmla="*/ 0 w 83"/>
                <a:gd name="T11" fmla="*/ 26 h 80"/>
                <a:gd name="T12" fmla="*/ 0 w 83"/>
                <a:gd name="T13" fmla="*/ 54 h 80"/>
                <a:gd name="T14" fmla="*/ 29 w 83"/>
                <a:gd name="T15" fmla="*/ 54 h 80"/>
                <a:gd name="T16" fmla="*/ 29 w 83"/>
                <a:gd name="T17" fmla="*/ 80 h 80"/>
                <a:gd name="T18" fmla="*/ 57 w 83"/>
                <a:gd name="T19" fmla="*/ 80 h 80"/>
                <a:gd name="T20" fmla="*/ 57 w 83"/>
                <a:gd name="T21" fmla="*/ 54 h 80"/>
                <a:gd name="T22" fmla="*/ 83 w 83"/>
                <a:gd name="T23" fmla="*/ 54 h 80"/>
                <a:gd name="T24" fmla="*/ 83 w 83"/>
                <a:gd name="T25" fmla="*/ 26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80">
                  <a:moveTo>
                    <a:pt x="83" y="26"/>
                  </a:moveTo>
                  <a:lnTo>
                    <a:pt x="57" y="26"/>
                  </a:lnTo>
                  <a:lnTo>
                    <a:pt x="57" y="0"/>
                  </a:lnTo>
                  <a:lnTo>
                    <a:pt x="29" y="0"/>
                  </a:lnTo>
                  <a:lnTo>
                    <a:pt x="29" y="26"/>
                  </a:lnTo>
                  <a:lnTo>
                    <a:pt x="0" y="26"/>
                  </a:lnTo>
                  <a:lnTo>
                    <a:pt x="0" y="54"/>
                  </a:lnTo>
                  <a:lnTo>
                    <a:pt x="29" y="54"/>
                  </a:lnTo>
                  <a:lnTo>
                    <a:pt x="29" y="80"/>
                  </a:lnTo>
                  <a:lnTo>
                    <a:pt x="57" y="80"/>
                  </a:lnTo>
                  <a:lnTo>
                    <a:pt x="57" y="54"/>
                  </a:lnTo>
                  <a:lnTo>
                    <a:pt x="83" y="54"/>
                  </a:lnTo>
                  <a:lnTo>
                    <a:pt x="83" y="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48" name="Freeform 20"/>
            <p:cNvSpPr>
              <a:spLocks/>
            </p:cNvSpPr>
            <p:nvPr/>
          </p:nvSpPr>
          <p:spPr bwMode="auto">
            <a:xfrm>
              <a:off x="6099726" y="3274770"/>
              <a:ext cx="143562" cy="243510"/>
            </a:xfrm>
            <a:custGeom>
              <a:avLst/>
              <a:gdLst>
                <a:gd name="T0" fmla="*/ 17 w 25"/>
                <a:gd name="T1" fmla="*/ 25 h 42"/>
                <a:gd name="T2" fmla="*/ 8 w 25"/>
                <a:gd name="T3" fmla="*/ 34 h 42"/>
                <a:gd name="T4" fmla="*/ 5 w 25"/>
                <a:gd name="T5" fmla="*/ 34 h 42"/>
                <a:gd name="T6" fmla="*/ 0 w 25"/>
                <a:gd name="T7" fmla="*/ 38 h 42"/>
                <a:gd name="T8" fmla="*/ 5 w 25"/>
                <a:gd name="T9" fmla="*/ 42 h 42"/>
                <a:gd name="T10" fmla="*/ 8 w 25"/>
                <a:gd name="T11" fmla="*/ 42 h 42"/>
                <a:gd name="T12" fmla="*/ 25 w 25"/>
                <a:gd name="T13" fmla="*/ 25 h 42"/>
                <a:gd name="T14" fmla="*/ 25 w 25"/>
                <a:gd name="T15" fmla="*/ 0 h 42"/>
                <a:gd name="T16" fmla="*/ 17 w 25"/>
                <a:gd name="T17" fmla="*/ 0 h 42"/>
                <a:gd name="T18" fmla="*/ 17 w 25"/>
                <a:gd name="T19" fmla="*/ 25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42">
                  <a:moveTo>
                    <a:pt x="17" y="25"/>
                  </a:moveTo>
                  <a:cubicBezTo>
                    <a:pt x="17" y="30"/>
                    <a:pt x="13" y="34"/>
                    <a:pt x="8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2" y="34"/>
                    <a:pt x="0" y="36"/>
                    <a:pt x="0" y="38"/>
                  </a:cubicBezTo>
                  <a:cubicBezTo>
                    <a:pt x="0" y="41"/>
                    <a:pt x="2" y="42"/>
                    <a:pt x="5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18" y="42"/>
                    <a:pt x="25" y="35"/>
                    <a:pt x="25" y="25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17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49" name="Freeform 21"/>
            <p:cNvSpPr>
              <a:spLocks/>
            </p:cNvSpPr>
            <p:nvPr/>
          </p:nvSpPr>
          <p:spPr bwMode="auto">
            <a:xfrm>
              <a:off x="5076621" y="2847719"/>
              <a:ext cx="1166668" cy="179908"/>
            </a:xfrm>
            <a:custGeom>
              <a:avLst/>
              <a:gdLst>
                <a:gd name="T0" fmla="*/ 186 w 203"/>
                <a:gd name="T1" fmla="*/ 0 h 31"/>
                <a:gd name="T2" fmla="*/ 0 w 203"/>
                <a:gd name="T3" fmla="*/ 0 h 31"/>
                <a:gd name="T4" fmla="*/ 0 w 203"/>
                <a:gd name="T5" fmla="*/ 9 h 31"/>
                <a:gd name="T6" fmla="*/ 186 w 203"/>
                <a:gd name="T7" fmla="*/ 9 h 31"/>
                <a:gd name="T8" fmla="*/ 195 w 203"/>
                <a:gd name="T9" fmla="*/ 17 h 31"/>
                <a:gd name="T10" fmla="*/ 195 w 203"/>
                <a:gd name="T11" fmla="*/ 31 h 31"/>
                <a:gd name="T12" fmla="*/ 203 w 203"/>
                <a:gd name="T13" fmla="*/ 31 h 31"/>
                <a:gd name="T14" fmla="*/ 203 w 203"/>
                <a:gd name="T15" fmla="*/ 17 h 31"/>
                <a:gd name="T16" fmla="*/ 186 w 203"/>
                <a:gd name="T1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3" h="31">
                  <a:moveTo>
                    <a:pt x="18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86" y="9"/>
                    <a:pt x="186" y="9"/>
                    <a:pt x="186" y="9"/>
                  </a:cubicBezTo>
                  <a:cubicBezTo>
                    <a:pt x="191" y="9"/>
                    <a:pt x="195" y="13"/>
                    <a:pt x="195" y="17"/>
                  </a:cubicBezTo>
                  <a:cubicBezTo>
                    <a:pt x="195" y="31"/>
                    <a:pt x="195" y="31"/>
                    <a:pt x="195" y="31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3" y="17"/>
                    <a:pt x="203" y="17"/>
                    <a:pt x="203" y="17"/>
                  </a:cubicBezTo>
                  <a:cubicBezTo>
                    <a:pt x="203" y="8"/>
                    <a:pt x="196" y="0"/>
                    <a:pt x="186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0" name="Freeform 22"/>
            <p:cNvSpPr>
              <a:spLocks noEditPoints="1"/>
            </p:cNvSpPr>
            <p:nvPr/>
          </p:nvSpPr>
          <p:spPr bwMode="auto">
            <a:xfrm>
              <a:off x="5278335" y="3580066"/>
              <a:ext cx="648756" cy="278039"/>
            </a:xfrm>
            <a:custGeom>
              <a:avLst/>
              <a:gdLst>
                <a:gd name="T0" fmla="*/ 113 w 113"/>
                <a:gd name="T1" fmla="*/ 31 h 48"/>
                <a:gd name="T2" fmla="*/ 95 w 113"/>
                <a:gd name="T3" fmla="*/ 12 h 48"/>
                <a:gd name="T4" fmla="*/ 70 w 113"/>
                <a:gd name="T5" fmla="*/ 2 h 48"/>
                <a:gd name="T6" fmla="*/ 55 w 113"/>
                <a:gd name="T7" fmla="*/ 0 h 48"/>
                <a:gd name="T8" fmla="*/ 42 w 113"/>
                <a:gd name="T9" fmla="*/ 2 h 48"/>
                <a:gd name="T10" fmla="*/ 18 w 113"/>
                <a:gd name="T11" fmla="*/ 12 h 48"/>
                <a:gd name="T12" fmla="*/ 0 w 113"/>
                <a:gd name="T13" fmla="*/ 31 h 48"/>
                <a:gd name="T14" fmla="*/ 1 w 113"/>
                <a:gd name="T15" fmla="*/ 34 h 48"/>
                <a:gd name="T16" fmla="*/ 58 w 113"/>
                <a:gd name="T17" fmla="*/ 48 h 48"/>
                <a:gd name="T18" fmla="*/ 110 w 113"/>
                <a:gd name="T19" fmla="*/ 38 h 48"/>
                <a:gd name="T20" fmla="*/ 113 w 113"/>
                <a:gd name="T21" fmla="*/ 32 h 48"/>
                <a:gd name="T22" fmla="*/ 113 w 113"/>
                <a:gd name="T23" fmla="*/ 31 h 48"/>
                <a:gd name="T24" fmla="*/ 58 w 113"/>
                <a:gd name="T25" fmla="*/ 40 h 48"/>
                <a:gd name="T26" fmla="*/ 9 w 113"/>
                <a:gd name="T27" fmla="*/ 31 h 48"/>
                <a:gd name="T28" fmla="*/ 22 w 113"/>
                <a:gd name="T29" fmla="*/ 19 h 48"/>
                <a:gd name="T30" fmla="*/ 44 w 113"/>
                <a:gd name="T31" fmla="*/ 10 h 48"/>
                <a:gd name="T32" fmla="*/ 45 w 113"/>
                <a:gd name="T33" fmla="*/ 10 h 48"/>
                <a:gd name="T34" fmla="*/ 55 w 113"/>
                <a:gd name="T35" fmla="*/ 9 h 48"/>
                <a:gd name="T36" fmla="*/ 69 w 113"/>
                <a:gd name="T37" fmla="*/ 10 h 48"/>
                <a:gd name="T38" fmla="*/ 90 w 113"/>
                <a:gd name="T39" fmla="*/ 19 h 48"/>
                <a:gd name="T40" fmla="*/ 104 w 113"/>
                <a:gd name="T41" fmla="*/ 32 h 48"/>
                <a:gd name="T42" fmla="*/ 58 w 113"/>
                <a:gd name="T43" fmla="*/ 4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3" h="48">
                  <a:moveTo>
                    <a:pt x="113" y="31"/>
                  </a:moveTo>
                  <a:cubicBezTo>
                    <a:pt x="111" y="24"/>
                    <a:pt x="105" y="18"/>
                    <a:pt x="95" y="12"/>
                  </a:cubicBezTo>
                  <a:cubicBezTo>
                    <a:pt x="86" y="6"/>
                    <a:pt x="75" y="3"/>
                    <a:pt x="70" y="2"/>
                  </a:cubicBezTo>
                  <a:cubicBezTo>
                    <a:pt x="65" y="1"/>
                    <a:pt x="60" y="0"/>
                    <a:pt x="55" y="0"/>
                  </a:cubicBezTo>
                  <a:cubicBezTo>
                    <a:pt x="48" y="0"/>
                    <a:pt x="43" y="1"/>
                    <a:pt x="42" y="2"/>
                  </a:cubicBezTo>
                  <a:cubicBezTo>
                    <a:pt x="37" y="3"/>
                    <a:pt x="27" y="7"/>
                    <a:pt x="18" y="12"/>
                  </a:cubicBezTo>
                  <a:cubicBezTo>
                    <a:pt x="8" y="18"/>
                    <a:pt x="2" y="24"/>
                    <a:pt x="0" y="31"/>
                  </a:cubicBezTo>
                  <a:cubicBezTo>
                    <a:pt x="0" y="32"/>
                    <a:pt x="0" y="33"/>
                    <a:pt x="1" y="34"/>
                  </a:cubicBezTo>
                  <a:cubicBezTo>
                    <a:pt x="2" y="36"/>
                    <a:pt x="10" y="48"/>
                    <a:pt x="58" y="48"/>
                  </a:cubicBezTo>
                  <a:cubicBezTo>
                    <a:pt x="86" y="48"/>
                    <a:pt x="104" y="45"/>
                    <a:pt x="110" y="38"/>
                  </a:cubicBezTo>
                  <a:cubicBezTo>
                    <a:pt x="113" y="35"/>
                    <a:pt x="113" y="32"/>
                    <a:pt x="113" y="32"/>
                  </a:cubicBezTo>
                  <a:cubicBezTo>
                    <a:pt x="113" y="31"/>
                    <a:pt x="113" y="31"/>
                    <a:pt x="113" y="31"/>
                  </a:cubicBezTo>
                  <a:close/>
                  <a:moveTo>
                    <a:pt x="58" y="40"/>
                  </a:moveTo>
                  <a:cubicBezTo>
                    <a:pt x="24" y="40"/>
                    <a:pt x="13" y="34"/>
                    <a:pt x="9" y="31"/>
                  </a:cubicBezTo>
                  <a:cubicBezTo>
                    <a:pt x="11" y="28"/>
                    <a:pt x="14" y="24"/>
                    <a:pt x="22" y="19"/>
                  </a:cubicBezTo>
                  <a:cubicBezTo>
                    <a:pt x="31" y="14"/>
                    <a:pt x="41" y="10"/>
                    <a:pt x="44" y="10"/>
                  </a:cubicBezTo>
                  <a:cubicBezTo>
                    <a:pt x="44" y="10"/>
                    <a:pt x="44" y="10"/>
                    <a:pt x="45" y="10"/>
                  </a:cubicBezTo>
                  <a:cubicBezTo>
                    <a:pt x="45" y="10"/>
                    <a:pt x="48" y="9"/>
                    <a:pt x="55" y="9"/>
                  </a:cubicBezTo>
                  <a:cubicBezTo>
                    <a:pt x="59" y="9"/>
                    <a:pt x="64" y="9"/>
                    <a:pt x="69" y="10"/>
                  </a:cubicBezTo>
                  <a:cubicBezTo>
                    <a:pt x="72" y="11"/>
                    <a:pt x="82" y="14"/>
                    <a:pt x="90" y="19"/>
                  </a:cubicBezTo>
                  <a:cubicBezTo>
                    <a:pt x="99" y="25"/>
                    <a:pt x="103" y="29"/>
                    <a:pt x="104" y="32"/>
                  </a:cubicBezTo>
                  <a:cubicBezTo>
                    <a:pt x="102" y="34"/>
                    <a:pt x="94" y="40"/>
                    <a:pt x="58" y="4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1" name="Freeform 23"/>
            <p:cNvSpPr>
              <a:spLocks noEditPoints="1"/>
            </p:cNvSpPr>
            <p:nvPr/>
          </p:nvSpPr>
          <p:spPr bwMode="auto">
            <a:xfrm>
              <a:off x="5450971" y="3263867"/>
              <a:ext cx="298027" cy="305295"/>
            </a:xfrm>
            <a:custGeom>
              <a:avLst/>
              <a:gdLst>
                <a:gd name="T0" fmla="*/ 0 w 52"/>
                <a:gd name="T1" fmla="*/ 26 h 53"/>
                <a:gd name="T2" fmla="*/ 26 w 52"/>
                <a:gd name="T3" fmla="*/ 53 h 53"/>
                <a:gd name="T4" fmla="*/ 52 w 52"/>
                <a:gd name="T5" fmla="*/ 26 h 53"/>
                <a:gd name="T6" fmla="*/ 26 w 52"/>
                <a:gd name="T7" fmla="*/ 0 h 53"/>
                <a:gd name="T8" fmla="*/ 0 w 52"/>
                <a:gd name="T9" fmla="*/ 26 h 53"/>
                <a:gd name="T10" fmla="*/ 26 w 52"/>
                <a:gd name="T11" fmla="*/ 9 h 53"/>
                <a:gd name="T12" fmla="*/ 44 w 52"/>
                <a:gd name="T13" fmla="*/ 26 h 53"/>
                <a:gd name="T14" fmla="*/ 26 w 52"/>
                <a:gd name="T15" fmla="*/ 44 h 53"/>
                <a:gd name="T16" fmla="*/ 9 w 52"/>
                <a:gd name="T17" fmla="*/ 26 h 53"/>
                <a:gd name="T18" fmla="*/ 26 w 52"/>
                <a:gd name="T19" fmla="*/ 9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3">
                  <a:moveTo>
                    <a:pt x="0" y="26"/>
                  </a:moveTo>
                  <a:cubicBezTo>
                    <a:pt x="0" y="41"/>
                    <a:pt x="12" y="53"/>
                    <a:pt x="26" y="53"/>
                  </a:cubicBezTo>
                  <a:cubicBezTo>
                    <a:pt x="41" y="53"/>
                    <a:pt x="52" y="41"/>
                    <a:pt x="52" y="26"/>
                  </a:cubicBezTo>
                  <a:cubicBezTo>
                    <a:pt x="52" y="12"/>
                    <a:pt x="41" y="0"/>
                    <a:pt x="26" y="0"/>
                  </a:cubicBezTo>
                  <a:cubicBezTo>
                    <a:pt x="12" y="0"/>
                    <a:pt x="0" y="12"/>
                    <a:pt x="0" y="26"/>
                  </a:cubicBezTo>
                  <a:close/>
                  <a:moveTo>
                    <a:pt x="26" y="9"/>
                  </a:moveTo>
                  <a:cubicBezTo>
                    <a:pt x="36" y="9"/>
                    <a:pt x="44" y="17"/>
                    <a:pt x="44" y="26"/>
                  </a:cubicBezTo>
                  <a:cubicBezTo>
                    <a:pt x="44" y="36"/>
                    <a:pt x="36" y="44"/>
                    <a:pt x="26" y="44"/>
                  </a:cubicBezTo>
                  <a:cubicBezTo>
                    <a:pt x="17" y="44"/>
                    <a:pt x="9" y="36"/>
                    <a:pt x="9" y="26"/>
                  </a:cubicBezTo>
                  <a:cubicBezTo>
                    <a:pt x="9" y="17"/>
                    <a:pt x="17" y="9"/>
                    <a:pt x="26" y="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2" name="Freeform 24"/>
            <p:cNvSpPr>
              <a:spLocks noEditPoints="1"/>
            </p:cNvSpPr>
            <p:nvPr/>
          </p:nvSpPr>
          <p:spPr bwMode="auto">
            <a:xfrm>
              <a:off x="5076621" y="3229341"/>
              <a:ext cx="408879" cy="461578"/>
            </a:xfrm>
            <a:custGeom>
              <a:avLst/>
              <a:gdLst>
                <a:gd name="T0" fmla="*/ 69 w 71"/>
                <a:gd name="T1" fmla="*/ 53 h 80"/>
                <a:gd name="T2" fmla="*/ 46 w 71"/>
                <a:gd name="T3" fmla="*/ 43 h 80"/>
                <a:gd name="T4" fmla="*/ 38 w 71"/>
                <a:gd name="T5" fmla="*/ 42 h 80"/>
                <a:gd name="T6" fmla="*/ 56 w 71"/>
                <a:gd name="T7" fmla="*/ 21 h 80"/>
                <a:gd name="T8" fmla="*/ 36 w 71"/>
                <a:gd name="T9" fmla="*/ 0 h 80"/>
                <a:gd name="T10" fmla="*/ 15 w 71"/>
                <a:gd name="T11" fmla="*/ 21 h 80"/>
                <a:gd name="T12" fmla="*/ 33 w 71"/>
                <a:gd name="T13" fmla="*/ 42 h 80"/>
                <a:gd name="T14" fmla="*/ 25 w 71"/>
                <a:gd name="T15" fmla="*/ 43 h 80"/>
                <a:gd name="T16" fmla="*/ 6 w 71"/>
                <a:gd name="T17" fmla="*/ 51 h 80"/>
                <a:gd name="T18" fmla="*/ 0 w 71"/>
                <a:gd name="T19" fmla="*/ 55 h 80"/>
                <a:gd name="T20" fmla="*/ 0 w 71"/>
                <a:gd name="T21" fmla="*/ 74 h 80"/>
                <a:gd name="T22" fmla="*/ 38 w 71"/>
                <a:gd name="T23" fmla="*/ 80 h 80"/>
                <a:gd name="T24" fmla="*/ 42 w 71"/>
                <a:gd name="T25" fmla="*/ 76 h 80"/>
                <a:gd name="T26" fmla="*/ 38 w 71"/>
                <a:gd name="T27" fmla="*/ 71 h 80"/>
                <a:gd name="T28" fmla="*/ 2 w 71"/>
                <a:gd name="T29" fmla="*/ 66 h 80"/>
                <a:gd name="T30" fmla="*/ 11 w 71"/>
                <a:gd name="T31" fmla="*/ 58 h 80"/>
                <a:gd name="T32" fmla="*/ 26 w 71"/>
                <a:gd name="T33" fmla="*/ 51 h 80"/>
                <a:gd name="T34" fmla="*/ 27 w 71"/>
                <a:gd name="T35" fmla="*/ 51 h 80"/>
                <a:gd name="T36" fmla="*/ 45 w 71"/>
                <a:gd name="T37" fmla="*/ 51 h 80"/>
                <a:gd name="T38" fmla="*/ 64 w 71"/>
                <a:gd name="T39" fmla="*/ 60 h 80"/>
                <a:gd name="T40" fmla="*/ 70 w 71"/>
                <a:gd name="T41" fmla="*/ 59 h 80"/>
                <a:gd name="T42" fmla="*/ 69 w 71"/>
                <a:gd name="T43" fmla="*/ 53 h 80"/>
                <a:gd name="T44" fmla="*/ 23 w 71"/>
                <a:gd name="T45" fmla="*/ 21 h 80"/>
                <a:gd name="T46" fmla="*/ 36 w 71"/>
                <a:gd name="T47" fmla="*/ 9 h 80"/>
                <a:gd name="T48" fmla="*/ 48 w 71"/>
                <a:gd name="T49" fmla="*/ 21 h 80"/>
                <a:gd name="T50" fmla="*/ 36 w 71"/>
                <a:gd name="T51" fmla="*/ 33 h 80"/>
                <a:gd name="T52" fmla="*/ 23 w 71"/>
                <a:gd name="T53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" h="80">
                  <a:moveTo>
                    <a:pt x="69" y="53"/>
                  </a:moveTo>
                  <a:cubicBezTo>
                    <a:pt x="61" y="48"/>
                    <a:pt x="50" y="43"/>
                    <a:pt x="46" y="43"/>
                  </a:cubicBezTo>
                  <a:cubicBezTo>
                    <a:pt x="43" y="42"/>
                    <a:pt x="40" y="42"/>
                    <a:pt x="38" y="42"/>
                  </a:cubicBezTo>
                  <a:cubicBezTo>
                    <a:pt x="48" y="41"/>
                    <a:pt x="56" y="32"/>
                    <a:pt x="56" y="21"/>
                  </a:cubicBezTo>
                  <a:cubicBezTo>
                    <a:pt x="56" y="10"/>
                    <a:pt x="47" y="0"/>
                    <a:pt x="36" y="0"/>
                  </a:cubicBezTo>
                  <a:cubicBezTo>
                    <a:pt x="24" y="0"/>
                    <a:pt x="15" y="10"/>
                    <a:pt x="15" y="21"/>
                  </a:cubicBezTo>
                  <a:cubicBezTo>
                    <a:pt x="15" y="32"/>
                    <a:pt x="23" y="40"/>
                    <a:pt x="33" y="42"/>
                  </a:cubicBezTo>
                  <a:cubicBezTo>
                    <a:pt x="29" y="42"/>
                    <a:pt x="26" y="42"/>
                    <a:pt x="25" y="43"/>
                  </a:cubicBezTo>
                  <a:cubicBezTo>
                    <a:pt x="21" y="43"/>
                    <a:pt x="13" y="47"/>
                    <a:pt x="6" y="51"/>
                  </a:cubicBezTo>
                  <a:cubicBezTo>
                    <a:pt x="4" y="52"/>
                    <a:pt x="1" y="54"/>
                    <a:pt x="0" y="55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6" y="77"/>
                    <a:pt x="17" y="80"/>
                    <a:pt x="38" y="80"/>
                  </a:cubicBezTo>
                  <a:cubicBezTo>
                    <a:pt x="40" y="80"/>
                    <a:pt x="42" y="78"/>
                    <a:pt x="42" y="76"/>
                  </a:cubicBezTo>
                  <a:cubicBezTo>
                    <a:pt x="42" y="73"/>
                    <a:pt x="40" y="71"/>
                    <a:pt x="38" y="71"/>
                  </a:cubicBezTo>
                  <a:cubicBezTo>
                    <a:pt x="14" y="71"/>
                    <a:pt x="5" y="68"/>
                    <a:pt x="2" y="66"/>
                  </a:cubicBezTo>
                  <a:cubicBezTo>
                    <a:pt x="3" y="64"/>
                    <a:pt x="5" y="61"/>
                    <a:pt x="11" y="58"/>
                  </a:cubicBezTo>
                  <a:cubicBezTo>
                    <a:pt x="17" y="54"/>
                    <a:pt x="24" y="51"/>
                    <a:pt x="26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33" y="49"/>
                    <a:pt x="45" y="51"/>
                  </a:cubicBezTo>
                  <a:cubicBezTo>
                    <a:pt x="47" y="51"/>
                    <a:pt x="57" y="55"/>
                    <a:pt x="64" y="60"/>
                  </a:cubicBezTo>
                  <a:cubicBezTo>
                    <a:pt x="66" y="61"/>
                    <a:pt x="69" y="61"/>
                    <a:pt x="70" y="59"/>
                  </a:cubicBezTo>
                  <a:cubicBezTo>
                    <a:pt x="71" y="57"/>
                    <a:pt x="71" y="54"/>
                    <a:pt x="69" y="53"/>
                  </a:cubicBezTo>
                  <a:close/>
                  <a:moveTo>
                    <a:pt x="23" y="21"/>
                  </a:moveTo>
                  <a:cubicBezTo>
                    <a:pt x="23" y="14"/>
                    <a:pt x="29" y="9"/>
                    <a:pt x="36" y="9"/>
                  </a:cubicBezTo>
                  <a:cubicBezTo>
                    <a:pt x="42" y="9"/>
                    <a:pt x="48" y="14"/>
                    <a:pt x="48" y="21"/>
                  </a:cubicBezTo>
                  <a:cubicBezTo>
                    <a:pt x="48" y="28"/>
                    <a:pt x="42" y="33"/>
                    <a:pt x="36" y="33"/>
                  </a:cubicBezTo>
                  <a:cubicBezTo>
                    <a:pt x="29" y="33"/>
                    <a:pt x="23" y="28"/>
                    <a:pt x="23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  <p:sp>
          <p:nvSpPr>
            <p:cNvPr id="53" name="Freeform 25"/>
            <p:cNvSpPr>
              <a:spLocks noEditPoints="1"/>
            </p:cNvSpPr>
            <p:nvPr/>
          </p:nvSpPr>
          <p:spPr bwMode="auto">
            <a:xfrm>
              <a:off x="5738096" y="3229341"/>
              <a:ext cx="425234" cy="461578"/>
            </a:xfrm>
            <a:custGeom>
              <a:avLst/>
              <a:gdLst>
                <a:gd name="T0" fmla="*/ 60 w 74"/>
                <a:gd name="T1" fmla="*/ 51 h 80"/>
                <a:gd name="T2" fmla="*/ 42 w 74"/>
                <a:gd name="T3" fmla="*/ 43 h 80"/>
                <a:gd name="T4" fmla="*/ 33 w 74"/>
                <a:gd name="T5" fmla="*/ 42 h 80"/>
                <a:gd name="T6" fmla="*/ 51 w 74"/>
                <a:gd name="T7" fmla="*/ 21 h 80"/>
                <a:gd name="T8" fmla="*/ 31 w 74"/>
                <a:gd name="T9" fmla="*/ 0 h 80"/>
                <a:gd name="T10" fmla="*/ 10 w 74"/>
                <a:gd name="T11" fmla="*/ 21 h 80"/>
                <a:gd name="T12" fmla="*/ 28 w 74"/>
                <a:gd name="T13" fmla="*/ 42 h 80"/>
                <a:gd name="T14" fmla="*/ 20 w 74"/>
                <a:gd name="T15" fmla="*/ 43 h 80"/>
                <a:gd name="T16" fmla="*/ 2 w 74"/>
                <a:gd name="T17" fmla="*/ 50 h 80"/>
                <a:gd name="T18" fmla="*/ 1 w 74"/>
                <a:gd name="T19" fmla="*/ 56 h 80"/>
                <a:gd name="T20" fmla="*/ 7 w 74"/>
                <a:gd name="T21" fmla="*/ 57 h 80"/>
                <a:gd name="T22" fmla="*/ 21 w 74"/>
                <a:gd name="T23" fmla="*/ 51 h 80"/>
                <a:gd name="T24" fmla="*/ 39 w 74"/>
                <a:gd name="T25" fmla="*/ 51 h 80"/>
                <a:gd name="T26" fmla="*/ 40 w 74"/>
                <a:gd name="T27" fmla="*/ 51 h 80"/>
                <a:gd name="T28" fmla="*/ 56 w 74"/>
                <a:gd name="T29" fmla="*/ 58 h 80"/>
                <a:gd name="T30" fmla="*/ 65 w 74"/>
                <a:gd name="T31" fmla="*/ 66 h 80"/>
                <a:gd name="T32" fmla="*/ 35 w 74"/>
                <a:gd name="T33" fmla="*/ 71 h 80"/>
                <a:gd name="T34" fmla="*/ 31 w 74"/>
                <a:gd name="T35" fmla="*/ 76 h 80"/>
                <a:gd name="T36" fmla="*/ 35 w 74"/>
                <a:gd name="T37" fmla="*/ 80 h 80"/>
                <a:gd name="T38" fmla="*/ 35 w 74"/>
                <a:gd name="T39" fmla="*/ 80 h 80"/>
                <a:gd name="T40" fmla="*/ 74 w 74"/>
                <a:gd name="T41" fmla="*/ 68 h 80"/>
                <a:gd name="T42" fmla="*/ 74 w 74"/>
                <a:gd name="T43" fmla="*/ 65 h 80"/>
                <a:gd name="T44" fmla="*/ 60 w 74"/>
                <a:gd name="T45" fmla="*/ 51 h 80"/>
                <a:gd name="T46" fmla="*/ 18 w 74"/>
                <a:gd name="T47" fmla="*/ 21 h 80"/>
                <a:gd name="T48" fmla="*/ 31 w 74"/>
                <a:gd name="T49" fmla="*/ 9 h 80"/>
                <a:gd name="T50" fmla="*/ 43 w 74"/>
                <a:gd name="T51" fmla="*/ 21 h 80"/>
                <a:gd name="T52" fmla="*/ 31 w 74"/>
                <a:gd name="T53" fmla="*/ 33 h 80"/>
                <a:gd name="T54" fmla="*/ 18 w 74"/>
                <a:gd name="T55" fmla="*/ 21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80">
                  <a:moveTo>
                    <a:pt x="60" y="51"/>
                  </a:moveTo>
                  <a:cubicBezTo>
                    <a:pt x="53" y="47"/>
                    <a:pt x="45" y="43"/>
                    <a:pt x="42" y="43"/>
                  </a:cubicBezTo>
                  <a:cubicBezTo>
                    <a:pt x="40" y="42"/>
                    <a:pt x="38" y="42"/>
                    <a:pt x="33" y="42"/>
                  </a:cubicBezTo>
                  <a:cubicBezTo>
                    <a:pt x="43" y="40"/>
                    <a:pt x="51" y="32"/>
                    <a:pt x="51" y="21"/>
                  </a:cubicBezTo>
                  <a:cubicBezTo>
                    <a:pt x="51" y="10"/>
                    <a:pt x="42" y="0"/>
                    <a:pt x="31" y="0"/>
                  </a:cubicBezTo>
                  <a:cubicBezTo>
                    <a:pt x="19" y="0"/>
                    <a:pt x="10" y="10"/>
                    <a:pt x="10" y="21"/>
                  </a:cubicBezTo>
                  <a:cubicBezTo>
                    <a:pt x="10" y="32"/>
                    <a:pt x="18" y="41"/>
                    <a:pt x="28" y="42"/>
                  </a:cubicBezTo>
                  <a:cubicBezTo>
                    <a:pt x="26" y="42"/>
                    <a:pt x="23" y="42"/>
                    <a:pt x="20" y="43"/>
                  </a:cubicBezTo>
                  <a:cubicBezTo>
                    <a:pt x="17" y="43"/>
                    <a:pt x="10" y="46"/>
                    <a:pt x="2" y="50"/>
                  </a:cubicBezTo>
                  <a:cubicBezTo>
                    <a:pt x="0" y="51"/>
                    <a:pt x="0" y="54"/>
                    <a:pt x="1" y="56"/>
                  </a:cubicBezTo>
                  <a:cubicBezTo>
                    <a:pt x="2" y="58"/>
                    <a:pt x="5" y="59"/>
                    <a:pt x="7" y="57"/>
                  </a:cubicBezTo>
                  <a:cubicBezTo>
                    <a:pt x="13" y="54"/>
                    <a:pt x="19" y="51"/>
                    <a:pt x="21" y="51"/>
                  </a:cubicBezTo>
                  <a:cubicBezTo>
                    <a:pt x="33" y="49"/>
                    <a:pt x="39" y="51"/>
                    <a:pt x="39" y="51"/>
                  </a:cubicBezTo>
                  <a:cubicBezTo>
                    <a:pt x="39" y="51"/>
                    <a:pt x="40" y="51"/>
                    <a:pt x="40" y="51"/>
                  </a:cubicBezTo>
                  <a:cubicBezTo>
                    <a:pt x="42" y="51"/>
                    <a:pt x="49" y="54"/>
                    <a:pt x="56" y="58"/>
                  </a:cubicBezTo>
                  <a:cubicBezTo>
                    <a:pt x="61" y="61"/>
                    <a:pt x="64" y="64"/>
                    <a:pt x="65" y="66"/>
                  </a:cubicBezTo>
                  <a:cubicBezTo>
                    <a:pt x="62" y="67"/>
                    <a:pt x="55" y="71"/>
                    <a:pt x="35" y="71"/>
                  </a:cubicBezTo>
                  <a:cubicBezTo>
                    <a:pt x="32" y="71"/>
                    <a:pt x="31" y="73"/>
                    <a:pt x="31" y="76"/>
                  </a:cubicBezTo>
                  <a:cubicBezTo>
                    <a:pt x="31" y="78"/>
                    <a:pt x="32" y="80"/>
                    <a:pt x="35" y="80"/>
                  </a:cubicBezTo>
                  <a:cubicBezTo>
                    <a:pt x="35" y="80"/>
                    <a:pt x="35" y="80"/>
                    <a:pt x="35" y="80"/>
                  </a:cubicBezTo>
                  <a:cubicBezTo>
                    <a:pt x="68" y="79"/>
                    <a:pt x="73" y="70"/>
                    <a:pt x="74" y="68"/>
                  </a:cubicBezTo>
                  <a:cubicBezTo>
                    <a:pt x="74" y="67"/>
                    <a:pt x="74" y="66"/>
                    <a:pt x="74" y="65"/>
                  </a:cubicBezTo>
                  <a:cubicBezTo>
                    <a:pt x="72" y="60"/>
                    <a:pt x="68" y="55"/>
                    <a:pt x="60" y="51"/>
                  </a:cubicBezTo>
                  <a:close/>
                  <a:moveTo>
                    <a:pt x="18" y="21"/>
                  </a:moveTo>
                  <a:cubicBezTo>
                    <a:pt x="18" y="14"/>
                    <a:pt x="24" y="9"/>
                    <a:pt x="31" y="9"/>
                  </a:cubicBezTo>
                  <a:cubicBezTo>
                    <a:pt x="37" y="9"/>
                    <a:pt x="43" y="14"/>
                    <a:pt x="43" y="21"/>
                  </a:cubicBezTo>
                  <a:cubicBezTo>
                    <a:pt x="43" y="28"/>
                    <a:pt x="37" y="33"/>
                    <a:pt x="31" y="33"/>
                  </a:cubicBezTo>
                  <a:cubicBezTo>
                    <a:pt x="24" y="33"/>
                    <a:pt x="18" y="28"/>
                    <a:pt x="18" y="2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797" tIns="45899" rIns="91797" bIns="45899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07">
                <a:solidFill>
                  <a:prstClr val="black"/>
                </a:solidFill>
              </a:endParaRPr>
            </a:p>
          </p:txBody>
        </p:sp>
      </p:grpSp>
      <p:grpSp>
        <p:nvGrpSpPr>
          <p:cNvPr id="54" name="组合 53"/>
          <p:cNvGrpSpPr/>
          <p:nvPr userDrawn="1"/>
        </p:nvGrpSpPr>
        <p:grpSpPr>
          <a:xfrm>
            <a:off x="6569707" y="2886074"/>
            <a:ext cx="1762683" cy="1762683"/>
            <a:chOff x="7254587" y="2605210"/>
            <a:chExt cx="1376915" cy="1376915"/>
          </a:xfrm>
        </p:grpSpPr>
        <p:sp>
          <p:nvSpPr>
            <p:cNvPr id="55" name="矩形 54"/>
            <p:cNvSpPr/>
            <p:nvPr/>
          </p:nvSpPr>
          <p:spPr>
            <a:xfrm>
              <a:off x="7254587" y="2605210"/>
              <a:ext cx="1376915" cy="1376915"/>
            </a:xfrm>
            <a:prstGeom prst="rect">
              <a:avLst/>
            </a:prstGeom>
            <a:solidFill>
              <a:srgbClr val="A1A1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grpSp>
          <p:nvGrpSpPr>
            <p:cNvPr id="56" name="组合 55"/>
            <p:cNvGrpSpPr/>
            <p:nvPr/>
          </p:nvGrpSpPr>
          <p:grpSpPr>
            <a:xfrm>
              <a:off x="7254587" y="2789568"/>
              <a:ext cx="1090344" cy="1010387"/>
              <a:chOff x="7255368" y="2789568"/>
              <a:chExt cx="1090344" cy="1010387"/>
            </a:xfrm>
          </p:grpSpPr>
          <p:sp>
            <p:nvSpPr>
              <p:cNvPr id="57" name="Freeform 11"/>
              <p:cNvSpPr>
                <a:spLocks/>
              </p:cNvSpPr>
              <p:nvPr/>
            </p:nvSpPr>
            <p:spPr bwMode="auto">
              <a:xfrm>
                <a:off x="7255368" y="3547358"/>
                <a:ext cx="556074" cy="67239"/>
              </a:xfrm>
              <a:custGeom>
                <a:avLst/>
                <a:gdLst>
                  <a:gd name="T0" fmla="*/ 75 w 75"/>
                  <a:gd name="T1" fmla="*/ 9 h 9"/>
                  <a:gd name="T2" fmla="*/ 75 w 75"/>
                  <a:gd name="T3" fmla="*/ 1 h 9"/>
                  <a:gd name="T4" fmla="*/ 7 w 75"/>
                  <a:gd name="T5" fmla="*/ 1 h 9"/>
                  <a:gd name="T6" fmla="*/ 0 w 75"/>
                  <a:gd name="T7" fmla="*/ 0 h 9"/>
                  <a:gd name="T8" fmla="*/ 0 w 75"/>
                  <a:gd name="T9" fmla="*/ 7 h 9"/>
                  <a:gd name="T10" fmla="*/ 7 w 75"/>
                  <a:gd name="T11" fmla="*/ 9 h 9"/>
                  <a:gd name="T12" fmla="*/ 75 w 75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" h="9">
                    <a:moveTo>
                      <a:pt x="75" y="9"/>
                    </a:moveTo>
                    <a:cubicBezTo>
                      <a:pt x="75" y="1"/>
                      <a:pt x="75" y="1"/>
                      <a:pt x="75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4" y="1"/>
                      <a:pt x="2" y="1"/>
                      <a:pt x="0" y="0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2" y="8"/>
                      <a:pt x="4" y="9"/>
                      <a:pt x="7" y="9"/>
                    </a:cubicBezTo>
                    <a:lnTo>
                      <a:pt x="75" y="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58" name="Freeform 12"/>
              <p:cNvSpPr>
                <a:spLocks noEditPoints="1"/>
              </p:cNvSpPr>
              <p:nvPr/>
            </p:nvSpPr>
            <p:spPr bwMode="auto">
              <a:xfrm>
                <a:off x="7582471" y="3027628"/>
                <a:ext cx="318017" cy="356178"/>
              </a:xfrm>
              <a:custGeom>
                <a:avLst/>
                <a:gdLst>
                  <a:gd name="T0" fmla="*/ 43 w 43"/>
                  <a:gd name="T1" fmla="*/ 23 h 48"/>
                  <a:gd name="T2" fmla="*/ 43 w 43"/>
                  <a:gd name="T3" fmla="*/ 22 h 48"/>
                  <a:gd name="T4" fmla="*/ 43 w 43"/>
                  <a:gd name="T5" fmla="*/ 22 h 48"/>
                  <a:gd name="T6" fmla="*/ 42 w 43"/>
                  <a:gd name="T7" fmla="*/ 22 h 48"/>
                  <a:gd name="T8" fmla="*/ 42 w 43"/>
                  <a:gd name="T9" fmla="*/ 21 h 48"/>
                  <a:gd name="T10" fmla="*/ 42 w 43"/>
                  <a:gd name="T11" fmla="*/ 21 h 48"/>
                  <a:gd name="T12" fmla="*/ 5 w 43"/>
                  <a:gd name="T13" fmla="*/ 0 h 48"/>
                  <a:gd name="T14" fmla="*/ 5 w 43"/>
                  <a:gd name="T15" fmla="*/ 0 h 48"/>
                  <a:gd name="T16" fmla="*/ 4 w 43"/>
                  <a:gd name="T17" fmla="*/ 0 h 48"/>
                  <a:gd name="T18" fmla="*/ 3 w 43"/>
                  <a:gd name="T19" fmla="*/ 0 h 48"/>
                  <a:gd name="T20" fmla="*/ 3 w 43"/>
                  <a:gd name="T21" fmla="*/ 0 h 48"/>
                  <a:gd name="T22" fmla="*/ 3 w 43"/>
                  <a:gd name="T23" fmla="*/ 0 h 48"/>
                  <a:gd name="T24" fmla="*/ 2 w 43"/>
                  <a:gd name="T25" fmla="*/ 0 h 48"/>
                  <a:gd name="T26" fmla="*/ 1 w 43"/>
                  <a:gd name="T27" fmla="*/ 0 h 48"/>
                  <a:gd name="T28" fmla="*/ 1 w 43"/>
                  <a:gd name="T29" fmla="*/ 1 h 48"/>
                  <a:gd name="T30" fmla="*/ 0 w 43"/>
                  <a:gd name="T31" fmla="*/ 1 h 48"/>
                  <a:gd name="T32" fmla="*/ 0 w 43"/>
                  <a:gd name="T33" fmla="*/ 2 h 48"/>
                  <a:gd name="T34" fmla="*/ 0 w 43"/>
                  <a:gd name="T35" fmla="*/ 2 h 48"/>
                  <a:gd name="T36" fmla="*/ 0 w 43"/>
                  <a:gd name="T37" fmla="*/ 2 h 48"/>
                  <a:gd name="T38" fmla="*/ 0 w 43"/>
                  <a:gd name="T39" fmla="*/ 3 h 48"/>
                  <a:gd name="T40" fmla="*/ 0 w 43"/>
                  <a:gd name="T41" fmla="*/ 3 h 48"/>
                  <a:gd name="T42" fmla="*/ 0 w 43"/>
                  <a:gd name="T43" fmla="*/ 45 h 48"/>
                  <a:gd name="T44" fmla="*/ 0 w 43"/>
                  <a:gd name="T45" fmla="*/ 45 h 48"/>
                  <a:gd name="T46" fmla="*/ 0 w 43"/>
                  <a:gd name="T47" fmla="*/ 46 h 48"/>
                  <a:gd name="T48" fmla="*/ 0 w 43"/>
                  <a:gd name="T49" fmla="*/ 46 h 48"/>
                  <a:gd name="T50" fmla="*/ 0 w 43"/>
                  <a:gd name="T51" fmla="*/ 47 h 48"/>
                  <a:gd name="T52" fmla="*/ 2 w 43"/>
                  <a:gd name="T53" fmla="*/ 48 h 48"/>
                  <a:gd name="T54" fmla="*/ 2 w 43"/>
                  <a:gd name="T55" fmla="*/ 48 h 48"/>
                  <a:gd name="T56" fmla="*/ 3 w 43"/>
                  <a:gd name="T57" fmla="*/ 48 h 48"/>
                  <a:gd name="T58" fmla="*/ 3 w 43"/>
                  <a:gd name="T59" fmla="*/ 48 h 48"/>
                  <a:gd name="T60" fmla="*/ 3 w 43"/>
                  <a:gd name="T61" fmla="*/ 48 h 48"/>
                  <a:gd name="T62" fmla="*/ 3 w 43"/>
                  <a:gd name="T63" fmla="*/ 48 h 48"/>
                  <a:gd name="T64" fmla="*/ 4 w 43"/>
                  <a:gd name="T65" fmla="*/ 48 h 48"/>
                  <a:gd name="T66" fmla="*/ 5 w 43"/>
                  <a:gd name="T67" fmla="*/ 48 h 48"/>
                  <a:gd name="T68" fmla="*/ 5 w 43"/>
                  <a:gd name="T69" fmla="*/ 48 h 48"/>
                  <a:gd name="T70" fmla="*/ 42 w 43"/>
                  <a:gd name="T71" fmla="*/ 27 h 48"/>
                  <a:gd name="T72" fmla="*/ 42 w 43"/>
                  <a:gd name="T73" fmla="*/ 27 h 48"/>
                  <a:gd name="T74" fmla="*/ 43 w 43"/>
                  <a:gd name="T75" fmla="*/ 26 h 48"/>
                  <a:gd name="T76" fmla="*/ 43 w 43"/>
                  <a:gd name="T77" fmla="*/ 26 h 48"/>
                  <a:gd name="T78" fmla="*/ 43 w 43"/>
                  <a:gd name="T79" fmla="*/ 26 h 48"/>
                  <a:gd name="T80" fmla="*/ 43 w 43"/>
                  <a:gd name="T81" fmla="*/ 25 h 48"/>
                  <a:gd name="T82" fmla="*/ 43 w 43"/>
                  <a:gd name="T83" fmla="*/ 25 h 48"/>
                  <a:gd name="T84" fmla="*/ 43 w 43"/>
                  <a:gd name="T85" fmla="*/ 24 h 48"/>
                  <a:gd name="T86" fmla="*/ 43 w 43"/>
                  <a:gd name="T87" fmla="*/ 23 h 48"/>
                  <a:gd name="T88" fmla="*/ 43 w 43"/>
                  <a:gd name="T89" fmla="*/ 23 h 48"/>
                  <a:gd name="T90" fmla="*/ 7 w 43"/>
                  <a:gd name="T91" fmla="*/ 39 h 48"/>
                  <a:gd name="T92" fmla="*/ 7 w 43"/>
                  <a:gd name="T93" fmla="*/ 9 h 48"/>
                  <a:gd name="T94" fmla="*/ 33 w 43"/>
                  <a:gd name="T95" fmla="*/ 24 h 48"/>
                  <a:gd name="T96" fmla="*/ 7 w 43"/>
                  <a:gd name="T97" fmla="*/ 39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3" h="48">
                    <a:moveTo>
                      <a:pt x="43" y="23"/>
                    </a:moveTo>
                    <a:cubicBezTo>
                      <a:pt x="43" y="23"/>
                      <a:pt x="43" y="22"/>
                      <a:pt x="43" y="22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43" y="22"/>
                      <a:pt x="43" y="22"/>
                      <a:pt x="42" y="22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4" y="0"/>
                      <a:pt x="4" y="0"/>
                    </a:cubicBezTo>
                    <a:cubicBezTo>
                      <a:pt x="4" y="0"/>
                      <a:pt x="4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  <a:cubicBezTo>
                      <a:pt x="1" y="0"/>
                      <a:pt x="1" y="0"/>
                      <a:pt x="1" y="1"/>
                    </a:cubicBezTo>
                    <a:cubicBezTo>
                      <a:pt x="1" y="1"/>
                      <a:pt x="1" y="1"/>
                      <a:pt x="0" y="1"/>
                    </a:cubicBezTo>
                    <a:cubicBezTo>
                      <a:pt x="0" y="1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5"/>
                      <a:pt x="0" y="45"/>
                      <a:pt x="0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46"/>
                      <a:pt x="0" y="46"/>
                      <a:pt x="0" y="47"/>
                    </a:cubicBezTo>
                    <a:cubicBezTo>
                      <a:pt x="1" y="47"/>
                      <a:pt x="1" y="48"/>
                      <a:pt x="2" y="48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2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4" y="48"/>
                      <a:pt x="4" y="48"/>
                      <a:pt x="4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5" y="48"/>
                      <a:pt x="5" y="48"/>
                      <a:pt x="5" y="48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7"/>
                      <a:pt x="42" y="27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6"/>
                      <a:pt x="43" y="26"/>
                      <a:pt x="43" y="25"/>
                    </a:cubicBezTo>
                    <a:cubicBezTo>
                      <a:pt x="43" y="25"/>
                      <a:pt x="43" y="25"/>
                      <a:pt x="43" y="25"/>
                    </a:cubicBezTo>
                    <a:cubicBezTo>
                      <a:pt x="43" y="24"/>
                      <a:pt x="43" y="24"/>
                      <a:pt x="43" y="24"/>
                    </a:cubicBezTo>
                    <a:cubicBezTo>
                      <a:pt x="43" y="24"/>
                      <a:pt x="43" y="24"/>
                      <a:pt x="43" y="23"/>
                    </a:cubicBezTo>
                    <a:cubicBezTo>
                      <a:pt x="43" y="23"/>
                      <a:pt x="43" y="23"/>
                      <a:pt x="43" y="23"/>
                    </a:cubicBezTo>
                    <a:close/>
                    <a:moveTo>
                      <a:pt x="7" y="39"/>
                    </a:moveTo>
                    <a:cubicBezTo>
                      <a:pt x="7" y="9"/>
                      <a:pt x="7" y="9"/>
                      <a:pt x="7" y="9"/>
                    </a:cubicBezTo>
                    <a:cubicBezTo>
                      <a:pt x="33" y="24"/>
                      <a:pt x="33" y="24"/>
                      <a:pt x="33" y="24"/>
                    </a:cubicBezTo>
                    <a:lnTo>
                      <a:pt x="7" y="3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59" name="Freeform 13"/>
              <p:cNvSpPr>
                <a:spLocks/>
              </p:cNvSpPr>
              <p:nvPr/>
            </p:nvSpPr>
            <p:spPr bwMode="auto">
              <a:xfrm>
                <a:off x="7277177" y="3739985"/>
                <a:ext cx="928609" cy="59970"/>
              </a:xfrm>
              <a:custGeom>
                <a:avLst/>
                <a:gdLst>
                  <a:gd name="T0" fmla="*/ 121 w 125"/>
                  <a:gd name="T1" fmla="*/ 0 h 8"/>
                  <a:gd name="T2" fmla="*/ 4 w 125"/>
                  <a:gd name="T3" fmla="*/ 0 h 8"/>
                  <a:gd name="T4" fmla="*/ 0 w 125"/>
                  <a:gd name="T5" fmla="*/ 4 h 8"/>
                  <a:gd name="T6" fmla="*/ 4 w 125"/>
                  <a:gd name="T7" fmla="*/ 8 h 8"/>
                  <a:gd name="T8" fmla="*/ 121 w 125"/>
                  <a:gd name="T9" fmla="*/ 8 h 8"/>
                  <a:gd name="T10" fmla="*/ 125 w 125"/>
                  <a:gd name="T11" fmla="*/ 4 h 8"/>
                  <a:gd name="T12" fmla="*/ 121 w 125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5" h="8">
                    <a:moveTo>
                      <a:pt x="121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2" y="8"/>
                      <a:pt x="4" y="8"/>
                    </a:cubicBezTo>
                    <a:cubicBezTo>
                      <a:pt x="121" y="8"/>
                      <a:pt x="121" y="8"/>
                      <a:pt x="121" y="8"/>
                    </a:cubicBezTo>
                    <a:cubicBezTo>
                      <a:pt x="123" y="8"/>
                      <a:pt x="125" y="6"/>
                      <a:pt x="125" y="4"/>
                    </a:cubicBezTo>
                    <a:cubicBezTo>
                      <a:pt x="125" y="2"/>
                      <a:pt x="123" y="0"/>
                      <a:pt x="121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0" name="Freeform 14"/>
              <p:cNvSpPr>
                <a:spLocks/>
              </p:cNvSpPr>
              <p:nvPr/>
            </p:nvSpPr>
            <p:spPr bwMode="auto">
              <a:xfrm>
                <a:off x="7864145" y="3501926"/>
                <a:ext cx="154466" cy="163552"/>
              </a:xfrm>
              <a:custGeom>
                <a:avLst/>
                <a:gdLst>
                  <a:gd name="T0" fmla="*/ 28 w 85"/>
                  <a:gd name="T1" fmla="*/ 0 h 90"/>
                  <a:gd name="T2" fmla="*/ 28 w 85"/>
                  <a:gd name="T3" fmla="*/ 29 h 90"/>
                  <a:gd name="T4" fmla="*/ 0 w 85"/>
                  <a:gd name="T5" fmla="*/ 29 h 90"/>
                  <a:gd name="T6" fmla="*/ 0 w 85"/>
                  <a:gd name="T7" fmla="*/ 29 h 90"/>
                  <a:gd name="T8" fmla="*/ 0 w 85"/>
                  <a:gd name="T9" fmla="*/ 58 h 90"/>
                  <a:gd name="T10" fmla="*/ 0 w 85"/>
                  <a:gd name="T11" fmla="*/ 62 h 90"/>
                  <a:gd name="T12" fmla="*/ 28 w 85"/>
                  <a:gd name="T13" fmla="*/ 62 h 90"/>
                  <a:gd name="T14" fmla="*/ 28 w 85"/>
                  <a:gd name="T15" fmla="*/ 90 h 90"/>
                  <a:gd name="T16" fmla="*/ 57 w 85"/>
                  <a:gd name="T17" fmla="*/ 90 h 90"/>
                  <a:gd name="T18" fmla="*/ 57 w 85"/>
                  <a:gd name="T19" fmla="*/ 62 h 90"/>
                  <a:gd name="T20" fmla="*/ 85 w 85"/>
                  <a:gd name="T21" fmla="*/ 62 h 90"/>
                  <a:gd name="T22" fmla="*/ 85 w 85"/>
                  <a:gd name="T23" fmla="*/ 58 h 90"/>
                  <a:gd name="T24" fmla="*/ 85 w 85"/>
                  <a:gd name="T25" fmla="*/ 29 h 90"/>
                  <a:gd name="T26" fmla="*/ 85 w 85"/>
                  <a:gd name="T27" fmla="*/ 29 h 90"/>
                  <a:gd name="T28" fmla="*/ 57 w 85"/>
                  <a:gd name="T29" fmla="*/ 29 h 90"/>
                  <a:gd name="T30" fmla="*/ 57 w 85"/>
                  <a:gd name="T31" fmla="*/ 0 h 90"/>
                  <a:gd name="T32" fmla="*/ 28 w 85"/>
                  <a:gd name="T33" fmla="*/ 0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5" h="90">
                    <a:moveTo>
                      <a:pt x="28" y="0"/>
                    </a:moveTo>
                    <a:lnTo>
                      <a:pt x="28" y="29"/>
                    </a:lnTo>
                    <a:lnTo>
                      <a:pt x="0" y="29"/>
                    </a:lnTo>
                    <a:lnTo>
                      <a:pt x="0" y="29"/>
                    </a:lnTo>
                    <a:lnTo>
                      <a:pt x="0" y="58"/>
                    </a:lnTo>
                    <a:lnTo>
                      <a:pt x="0" y="62"/>
                    </a:lnTo>
                    <a:lnTo>
                      <a:pt x="28" y="62"/>
                    </a:lnTo>
                    <a:lnTo>
                      <a:pt x="28" y="90"/>
                    </a:lnTo>
                    <a:lnTo>
                      <a:pt x="57" y="90"/>
                    </a:lnTo>
                    <a:lnTo>
                      <a:pt x="57" y="62"/>
                    </a:lnTo>
                    <a:lnTo>
                      <a:pt x="85" y="62"/>
                    </a:lnTo>
                    <a:lnTo>
                      <a:pt x="85" y="58"/>
                    </a:lnTo>
                    <a:lnTo>
                      <a:pt x="85" y="29"/>
                    </a:lnTo>
                    <a:lnTo>
                      <a:pt x="85" y="29"/>
                    </a:lnTo>
                    <a:lnTo>
                      <a:pt x="57" y="29"/>
                    </a:lnTo>
                    <a:lnTo>
                      <a:pt x="57" y="0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1" name="Freeform 15"/>
              <p:cNvSpPr>
                <a:spLocks/>
              </p:cNvSpPr>
              <p:nvPr/>
            </p:nvSpPr>
            <p:spPr bwMode="auto">
              <a:xfrm>
                <a:off x="7255368" y="2789568"/>
                <a:ext cx="1090344" cy="825027"/>
              </a:xfrm>
              <a:custGeom>
                <a:avLst/>
                <a:gdLst>
                  <a:gd name="T0" fmla="*/ 125 w 147"/>
                  <a:gd name="T1" fmla="*/ 0 h 111"/>
                  <a:gd name="T2" fmla="*/ 125 w 147"/>
                  <a:gd name="T3" fmla="*/ 0 h 111"/>
                  <a:gd name="T4" fmla="*/ 7 w 147"/>
                  <a:gd name="T5" fmla="*/ 0 h 111"/>
                  <a:gd name="T6" fmla="*/ 0 w 147"/>
                  <a:gd name="T7" fmla="*/ 1 h 111"/>
                  <a:gd name="T8" fmla="*/ 0 w 147"/>
                  <a:gd name="T9" fmla="*/ 9 h 111"/>
                  <a:gd name="T10" fmla="*/ 7 w 147"/>
                  <a:gd name="T11" fmla="*/ 7 h 111"/>
                  <a:gd name="T12" fmla="*/ 124 w 147"/>
                  <a:gd name="T13" fmla="*/ 7 h 111"/>
                  <a:gd name="T14" fmla="*/ 140 w 147"/>
                  <a:gd name="T15" fmla="*/ 23 h 111"/>
                  <a:gd name="T16" fmla="*/ 140 w 147"/>
                  <a:gd name="T17" fmla="*/ 88 h 111"/>
                  <a:gd name="T18" fmla="*/ 124 w 147"/>
                  <a:gd name="T19" fmla="*/ 103 h 111"/>
                  <a:gd name="T20" fmla="*/ 111 w 147"/>
                  <a:gd name="T21" fmla="*/ 103 h 111"/>
                  <a:gd name="T22" fmla="*/ 111 w 147"/>
                  <a:gd name="T23" fmla="*/ 111 h 111"/>
                  <a:gd name="T24" fmla="*/ 125 w 147"/>
                  <a:gd name="T25" fmla="*/ 111 h 111"/>
                  <a:gd name="T26" fmla="*/ 125 w 147"/>
                  <a:gd name="T27" fmla="*/ 110 h 111"/>
                  <a:gd name="T28" fmla="*/ 147 w 147"/>
                  <a:gd name="T29" fmla="*/ 88 h 111"/>
                  <a:gd name="T30" fmla="*/ 147 w 147"/>
                  <a:gd name="T31" fmla="*/ 23 h 111"/>
                  <a:gd name="T32" fmla="*/ 125 w 147"/>
                  <a:gd name="T33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7" h="111">
                    <a:moveTo>
                      <a:pt x="125" y="0"/>
                    </a:moveTo>
                    <a:cubicBezTo>
                      <a:pt x="125" y="0"/>
                      <a:pt x="125" y="0"/>
                      <a:pt x="125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4" y="0"/>
                      <a:pt x="2" y="1"/>
                      <a:pt x="0" y="1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2" y="8"/>
                      <a:pt x="4" y="7"/>
                      <a:pt x="7" y="7"/>
                    </a:cubicBezTo>
                    <a:cubicBezTo>
                      <a:pt x="124" y="7"/>
                      <a:pt x="124" y="7"/>
                      <a:pt x="124" y="7"/>
                    </a:cubicBezTo>
                    <a:cubicBezTo>
                      <a:pt x="133" y="7"/>
                      <a:pt x="140" y="14"/>
                      <a:pt x="140" y="23"/>
                    </a:cubicBezTo>
                    <a:cubicBezTo>
                      <a:pt x="140" y="88"/>
                      <a:pt x="140" y="88"/>
                      <a:pt x="140" y="88"/>
                    </a:cubicBezTo>
                    <a:cubicBezTo>
                      <a:pt x="140" y="96"/>
                      <a:pt x="133" y="103"/>
                      <a:pt x="124" y="103"/>
                    </a:cubicBezTo>
                    <a:cubicBezTo>
                      <a:pt x="111" y="103"/>
                      <a:pt x="111" y="103"/>
                      <a:pt x="111" y="103"/>
                    </a:cubicBezTo>
                    <a:cubicBezTo>
                      <a:pt x="111" y="111"/>
                      <a:pt x="111" y="111"/>
                      <a:pt x="111" y="111"/>
                    </a:cubicBezTo>
                    <a:cubicBezTo>
                      <a:pt x="125" y="111"/>
                      <a:pt x="125" y="111"/>
                      <a:pt x="125" y="111"/>
                    </a:cubicBezTo>
                    <a:cubicBezTo>
                      <a:pt x="125" y="110"/>
                      <a:pt x="125" y="110"/>
                      <a:pt x="125" y="110"/>
                    </a:cubicBezTo>
                    <a:cubicBezTo>
                      <a:pt x="137" y="110"/>
                      <a:pt x="147" y="100"/>
                      <a:pt x="147" y="88"/>
                    </a:cubicBezTo>
                    <a:cubicBezTo>
                      <a:pt x="147" y="23"/>
                      <a:pt x="147" y="23"/>
                      <a:pt x="147" y="23"/>
                    </a:cubicBezTo>
                    <a:cubicBezTo>
                      <a:pt x="147" y="11"/>
                      <a:pt x="137" y="1"/>
                      <a:pt x="12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2" name="组合 61"/>
          <p:cNvGrpSpPr/>
          <p:nvPr userDrawn="1"/>
        </p:nvGrpSpPr>
        <p:grpSpPr>
          <a:xfrm>
            <a:off x="1000769" y="2880363"/>
            <a:ext cx="1762686" cy="1762683"/>
            <a:chOff x="1507108" y="2100648"/>
            <a:chExt cx="1627763" cy="1627761"/>
          </a:xfrm>
        </p:grpSpPr>
        <p:sp>
          <p:nvSpPr>
            <p:cNvPr id="63" name="矩形 62"/>
            <p:cNvSpPr/>
            <p:nvPr/>
          </p:nvSpPr>
          <p:spPr>
            <a:xfrm>
              <a:off x="1507110" y="2100648"/>
              <a:ext cx="1627761" cy="1627761"/>
            </a:xfrm>
            <a:prstGeom prst="rect">
              <a:avLst/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grpSp>
          <p:nvGrpSpPr>
            <p:cNvPr id="64" name="组合 63"/>
            <p:cNvGrpSpPr/>
            <p:nvPr/>
          </p:nvGrpSpPr>
          <p:grpSpPr>
            <a:xfrm>
              <a:off x="1507108" y="2201164"/>
              <a:ext cx="1384865" cy="1466956"/>
              <a:chOff x="1550988" y="1668463"/>
              <a:chExt cx="615950" cy="652462"/>
            </a:xfrm>
          </p:grpSpPr>
          <p:sp>
            <p:nvSpPr>
              <p:cNvPr id="65" name="Freeform 5"/>
              <p:cNvSpPr>
                <a:spLocks/>
              </p:cNvSpPr>
              <p:nvPr/>
            </p:nvSpPr>
            <p:spPr bwMode="auto">
              <a:xfrm>
                <a:off x="1550988" y="1962150"/>
                <a:ext cx="585788" cy="358775"/>
              </a:xfrm>
              <a:custGeom>
                <a:avLst/>
                <a:gdLst>
                  <a:gd name="T0" fmla="*/ 62 w 153"/>
                  <a:gd name="T1" fmla="*/ 94 h 94"/>
                  <a:gd name="T2" fmla="*/ 69 w 153"/>
                  <a:gd name="T3" fmla="*/ 91 h 94"/>
                  <a:gd name="T4" fmla="*/ 139 w 153"/>
                  <a:gd name="T5" fmla="*/ 22 h 94"/>
                  <a:gd name="T6" fmla="*/ 153 w 153"/>
                  <a:gd name="T7" fmla="*/ 0 h 94"/>
                  <a:gd name="T8" fmla="*/ 145 w 153"/>
                  <a:gd name="T9" fmla="*/ 0 h 94"/>
                  <a:gd name="T10" fmla="*/ 134 w 153"/>
                  <a:gd name="T11" fmla="*/ 16 h 94"/>
                  <a:gd name="T12" fmla="*/ 64 w 153"/>
                  <a:gd name="T13" fmla="*/ 86 h 94"/>
                  <a:gd name="T14" fmla="*/ 62 w 153"/>
                  <a:gd name="T15" fmla="*/ 87 h 94"/>
                  <a:gd name="T16" fmla="*/ 59 w 153"/>
                  <a:gd name="T17" fmla="*/ 86 h 94"/>
                  <a:gd name="T18" fmla="*/ 0 w 153"/>
                  <a:gd name="T19" fmla="*/ 27 h 94"/>
                  <a:gd name="T20" fmla="*/ 0 w 153"/>
                  <a:gd name="T21" fmla="*/ 36 h 94"/>
                  <a:gd name="T22" fmla="*/ 54 w 153"/>
                  <a:gd name="T23" fmla="*/ 91 h 94"/>
                  <a:gd name="T24" fmla="*/ 62 w 153"/>
                  <a:gd name="T25" fmla="*/ 94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3" h="94">
                    <a:moveTo>
                      <a:pt x="62" y="94"/>
                    </a:moveTo>
                    <a:cubicBezTo>
                      <a:pt x="64" y="94"/>
                      <a:pt x="67" y="93"/>
                      <a:pt x="69" y="91"/>
                    </a:cubicBezTo>
                    <a:cubicBezTo>
                      <a:pt x="139" y="22"/>
                      <a:pt x="139" y="22"/>
                      <a:pt x="139" y="22"/>
                    </a:cubicBezTo>
                    <a:cubicBezTo>
                      <a:pt x="145" y="15"/>
                      <a:pt x="150" y="8"/>
                      <a:pt x="153" y="0"/>
                    </a:cubicBezTo>
                    <a:cubicBezTo>
                      <a:pt x="145" y="0"/>
                      <a:pt x="145" y="0"/>
                      <a:pt x="145" y="0"/>
                    </a:cubicBezTo>
                    <a:cubicBezTo>
                      <a:pt x="142" y="6"/>
                      <a:pt x="139" y="12"/>
                      <a:pt x="134" y="16"/>
                    </a:cubicBezTo>
                    <a:cubicBezTo>
                      <a:pt x="64" y="86"/>
                      <a:pt x="64" y="86"/>
                      <a:pt x="64" y="86"/>
                    </a:cubicBezTo>
                    <a:cubicBezTo>
                      <a:pt x="63" y="87"/>
                      <a:pt x="62" y="87"/>
                      <a:pt x="62" y="87"/>
                    </a:cubicBezTo>
                    <a:cubicBezTo>
                      <a:pt x="61" y="87"/>
                      <a:pt x="60" y="87"/>
                      <a:pt x="59" y="86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54" y="91"/>
                      <a:pt x="54" y="91"/>
                      <a:pt x="54" y="91"/>
                    </a:cubicBezTo>
                    <a:cubicBezTo>
                      <a:pt x="56" y="93"/>
                      <a:pt x="59" y="94"/>
                      <a:pt x="62" y="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6" name="Freeform 6"/>
              <p:cNvSpPr>
                <a:spLocks/>
              </p:cNvSpPr>
              <p:nvPr/>
            </p:nvSpPr>
            <p:spPr bwMode="auto">
              <a:xfrm>
                <a:off x="1550988" y="1668463"/>
                <a:ext cx="588963" cy="160337"/>
              </a:xfrm>
              <a:custGeom>
                <a:avLst/>
                <a:gdLst>
                  <a:gd name="T0" fmla="*/ 139 w 154"/>
                  <a:gd name="T1" fmla="*/ 18 h 42"/>
                  <a:gd name="T2" fmla="*/ 114 w 154"/>
                  <a:gd name="T3" fmla="*/ 3 h 42"/>
                  <a:gd name="T4" fmla="*/ 83 w 154"/>
                  <a:gd name="T5" fmla="*/ 3 h 42"/>
                  <a:gd name="T6" fmla="*/ 62 w 154"/>
                  <a:gd name="T7" fmla="*/ 13 h 42"/>
                  <a:gd name="T8" fmla="*/ 40 w 154"/>
                  <a:gd name="T9" fmla="*/ 3 h 42"/>
                  <a:gd name="T10" fmla="*/ 9 w 154"/>
                  <a:gd name="T11" fmla="*/ 3 h 42"/>
                  <a:gd name="T12" fmla="*/ 0 w 154"/>
                  <a:gd name="T13" fmla="*/ 7 h 42"/>
                  <a:gd name="T14" fmla="*/ 0 w 154"/>
                  <a:gd name="T15" fmla="*/ 15 h 42"/>
                  <a:gd name="T16" fmla="*/ 11 w 154"/>
                  <a:gd name="T17" fmla="*/ 10 h 42"/>
                  <a:gd name="T18" fmla="*/ 26 w 154"/>
                  <a:gd name="T19" fmla="*/ 8 h 42"/>
                  <a:gd name="T20" fmla="*/ 38 w 154"/>
                  <a:gd name="T21" fmla="*/ 9 h 42"/>
                  <a:gd name="T22" fmla="*/ 59 w 154"/>
                  <a:gd name="T23" fmla="*/ 21 h 42"/>
                  <a:gd name="T24" fmla="*/ 62 w 154"/>
                  <a:gd name="T25" fmla="*/ 22 h 42"/>
                  <a:gd name="T26" fmla="*/ 64 w 154"/>
                  <a:gd name="T27" fmla="*/ 21 h 42"/>
                  <a:gd name="T28" fmla="*/ 85 w 154"/>
                  <a:gd name="T29" fmla="*/ 9 h 42"/>
                  <a:gd name="T30" fmla="*/ 112 w 154"/>
                  <a:gd name="T31" fmla="*/ 10 h 42"/>
                  <a:gd name="T32" fmla="*/ 134 w 154"/>
                  <a:gd name="T33" fmla="*/ 23 h 42"/>
                  <a:gd name="T34" fmla="*/ 146 w 154"/>
                  <a:gd name="T35" fmla="*/ 42 h 42"/>
                  <a:gd name="T36" fmla="*/ 154 w 154"/>
                  <a:gd name="T37" fmla="*/ 42 h 42"/>
                  <a:gd name="T38" fmla="*/ 153 w 154"/>
                  <a:gd name="T39" fmla="*/ 42 h 42"/>
                  <a:gd name="T40" fmla="*/ 139 w 154"/>
                  <a:gd name="T41" fmla="*/ 18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54" h="42">
                    <a:moveTo>
                      <a:pt x="139" y="18"/>
                    </a:moveTo>
                    <a:cubicBezTo>
                      <a:pt x="132" y="11"/>
                      <a:pt x="123" y="6"/>
                      <a:pt x="114" y="3"/>
                    </a:cubicBezTo>
                    <a:cubicBezTo>
                      <a:pt x="104" y="0"/>
                      <a:pt x="94" y="0"/>
                      <a:pt x="83" y="3"/>
                    </a:cubicBezTo>
                    <a:cubicBezTo>
                      <a:pt x="76" y="5"/>
                      <a:pt x="68" y="8"/>
                      <a:pt x="62" y="13"/>
                    </a:cubicBezTo>
                    <a:cubicBezTo>
                      <a:pt x="55" y="8"/>
                      <a:pt x="48" y="5"/>
                      <a:pt x="40" y="3"/>
                    </a:cubicBezTo>
                    <a:cubicBezTo>
                      <a:pt x="29" y="0"/>
                      <a:pt x="19" y="0"/>
                      <a:pt x="9" y="3"/>
                    </a:cubicBezTo>
                    <a:cubicBezTo>
                      <a:pt x="6" y="4"/>
                      <a:pt x="3" y="6"/>
                      <a:pt x="0" y="7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3" y="13"/>
                      <a:pt x="7" y="11"/>
                      <a:pt x="11" y="10"/>
                    </a:cubicBezTo>
                    <a:cubicBezTo>
                      <a:pt x="16" y="9"/>
                      <a:pt x="21" y="8"/>
                      <a:pt x="26" y="8"/>
                    </a:cubicBezTo>
                    <a:cubicBezTo>
                      <a:pt x="30" y="8"/>
                      <a:pt x="34" y="8"/>
                      <a:pt x="38" y="9"/>
                    </a:cubicBezTo>
                    <a:cubicBezTo>
                      <a:pt x="46" y="11"/>
                      <a:pt x="53" y="15"/>
                      <a:pt x="59" y="21"/>
                    </a:cubicBezTo>
                    <a:cubicBezTo>
                      <a:pt x="62" y="22"/>
                      <a:pt x="62" y="22"/>
                      <a:pt x="62" y="22"/>
                    </a:cubicBezTo>
                    <a:cubicBezTo>
                      <a:pt x="64" y="21"/>
                      <a:pt x="64" y="21"/>
                      <a:pt x="64" y="21"/>
                    </a:cubicBezTo>
                    <a:cubicBezTo>
                      <a:pt x="70" y="15"/>
                      <a:pt x="78" y="11"/>
                      <a:pt x="85" y="9"/>
                    </a:cubicBezTo>
                    <a:cubicBezTo>
                      <a:pt x="94" y="7"/>
                      <a:pt x="103" y="7"/>
                      <a:pt x="112" y="10"/>
                    </a:cubicBezTo>
                    <a:cubicBezTo>
                      <a:pt x="120" y="13"/>
                      <a:pt x="128" y="17"/>
                      <a:pt x="134" y="23"/>
                    </a:cubicBezTo>
                    <a:cubicBezTo>
                      <a:pt x="139" y="28"/>
                      <a:pt x="143" y="35"/>
                      <a:pt x="146" y="42"/>
                    </a:cubicBezTo>
                    <a:cubicBezTo>
                      <a:pt x="154" y="42"/>
                      <a:pt x="154" y="42"/>
                      <a:pt x="154" y="42"/>
                    </a:cubicBezTo>
                    <a:cubicBezTo>
                      <a:pt x="153" y="42"/>
                      <a:pt x="153" y="42"/>
                      <a:pt x="153" y="42"/>
                    </a:cubicBezTo>
                    <a:cubicBezTo>
                      <a:pt x="150" y="33"/>
                      <a:pt x="145" y="25"/>
                      <a:pt x="139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  <p:sp>
            <p:nvSpPr>
              <p:cNvPr id="67" name="Freeform 7"/>
              <p:cNvSpPr>
                <a:spLocks/>
              </p:cNvSpPr>
              <p:nvPr/>
            </p:nvSpPr>
            <p:spPr bwMode="auto">
              <a:xfrm>
                <a:off x="2087563" y="1855788"/>
                <a:ext cx="79375" cy="79375"/>
              </a:xfrm>
              <a:custGeom>
                <a:avLst/>
                <a:gdLst>
                  <a:gd name="T0" fmla="*/ 50 w 50"/>
                  <a:gd name="T1" fmla="*/ 17 h 50"/>
                  <a:gd name="T2" fmla="*/ 33 w 50"/>
                  <a:gd name="T3" fmla="*/ 17 h 50"/>
                  <a:gd name="T4" fmla="*/ 33 w 50"/>
                  <a:gd name="T5" fmla="*/ 0 h 50"/>
                  <a:gd name="T6" fmla="*/ 16 w 50"/>
                  <a:gd name="T7" fmla="*/ 0 h 50"/>
                  <a:gd name="T8" fmla="*/ 16 w 50"/>
                  <a:gd name="T9" fmla="*/ 17 h 50"/>
                  <a:gd name="T10" fmla="*/ 0 w 50"/>
                  <a:gd name="T11" fmla="*/ 17 h 50"/>
                  <a:gd name="T12" fmla="*/ 0 w 50"/>
                  <a:gd name="T13" fmla="*/ 33 h 50"/>
                  <a:gd name="T14" fmla="*/ 16 w 50"/>
                  <a:gd name="T15" fmla="*/ 33 h 50"/>
                  <a:gd name="T16" fmla="*/ 16 w 50"/>
                  <a:gd name="T17" fmla="*/ 50 h 50"/>
                  <a:gd name="T18" fmla="*/ 33 w 50"/>
                  <a:gd name="T19" fmla="*/ 50 h 50"/>
                  <a:gd name="T20" fmla="*/ 33 w 50"/>
                  <a:gd name="T21" fmla="*/ 33 h 50"/>
                  <a:gd name="T22" fmla="*/ 50 w 50"/>
                  <a:gd name="T23" fmla="*/ 33 h 50"/>
                  <a:gd name="T24" fmla="*/ 50 w 50"/>
                  <a:gd name="T25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0" h="50">
                    <a:moveTo>
                      <a:pt x="50" y="17"/>
                    </a:moveTo>
                    <a:lnTo>
                      <a:pt x="33" y="17"/>
                    </a:lnTo>
                    <a:lnTo>
                      <a:pt x="33" y="0"/>
                    </a:lnTo>
                    <a:lnTo>
                      <a:pt x="16" y="0"/>
                    </a:lnTo>
                    <a:lnTo>
                      <a:pt x="16" y="17"/>
                    </a:lnTo>
                    <a:lnTo>
                      <a:pt x="0" y="17"/>
                    </a:lnTo>
                    <a:lnTo>
                      <a:pt x="0" y="33"/>
                    </a:lnTo>
                    <a:lnTo>
                      <a:pt x="16" y="33"/>
                    </a:lnTo>
                    <a:lnTo>
                      <a:pt x="16" y="50"/>
                    </a:lnTo>
                    <a:lnTo>
                      <a:pt x="33" y="50"/>
                    </a:lnTo>
                    <a:lnTo>
                      <a:pt x="33" y="33"/>
                    </a:lnTo>
                    <a:lnTo>
                      <a:pt x="50" y="33"/>
                    </a:lnTo>
                    <a:lnTo>
                      <a:pt x="50" y="1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797" tIns="45899" rIns="91797" bIns="4589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807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8" name="组合 67"/>
          <p:cNvGrpSpPr/>
          <p:nvPr userDrawn="1"/>
        </p:nvGrpSpPr>
        <p:grpSpPr>
          <a:xfrm>
            <a:off x="3785238" y="2880363"/>
            <a:ext cx="1762686" cy="1762683"/>
            <a:chOff x="4146320" y="2100648"/>
            <a:chExt cx="1627764" cy="1627761"/>
          </a:xfrm>
        </p:grpSpPr>
        <p:sp>
          <p:nvSpPr>
            <p:cNvPr id="69" name="矩形 68"/>
            <p:cNvSpPr/>
            <p:nvPr/>
          </p:nvSpPr>
          <p:spPr>
            <a:xfrm>
              <a:off x="4146323" y="2100648"/>
              <a:ext cx="1627761" cy="1627761"/>
            </a:xfrm>
            <a:prstGeom prst="rect">
              <a:avLst/>
            </a:prstGeom>
            <a:solidFill>
              <a:srgbClr val="17375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7">
                <a:solidFill>
                  <a:prstClr val="white"/>
                </a:solidFill>
              </a:endParaRPr>
            </a:p>
          </p:txBody>
        </p:sp>
        <p:pic>
          <p:nvPicPr>
            <p:cNvPr id="70" name="图片 69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146320" y="2201164"/>
              <a:ext cx="1472700" cy="1527245"/>
            </a:xfrm>
            <a:prstGeom prst="rect">
              <a:avLst/>
            </a:prstGeom>
          </p:spPr>
        </p:pic>
      </p:grpSp>
      <p:sp>
        <p:nvSpPr>
          <p:cNvPr id="75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1132615" y="4883812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6" name="文本占位符 11"/>
          <p:cNvSpPr>
            <a:spLocks noGrp="1"/>
          </p:cNvSpPr>
          <p:nvPr>
            <p:ph type="body" sz="quarter" idx="17" hasCustomPrompt="1"/>
          </p:nvPr>
        </p:nvSpPr>
        <p:spPr>
          <a:xfrm>
            <a:off x="3922155" y="4883812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7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6697820" y="4883812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78" name="文本占位符 11"/>
          <p:cNvSpPr>
            <a:spLocks noGrp="1"/>
          </p:cNvSpPr>
          <p:nvPr>
            <p:ph type="body" sz="quarter" idx="19" hasCustomPrompt="1"/>
          </p:nvPr>
        </p:nvSpPr>
        <p:spPr>
          <a:xfrm>
            <a:off x="9487360" y="4894075"/>
            <a:ext cx="1496307" cy="125799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zh-CN" altLang="en-US" sz="1400" kern="1200" baseline="0" dirty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正文 微软雅黑 </a:t>
            </a:r>
            <a:r>
              <a:rPr lang="en-US" altLang="zh-CN" sz="1400" dirty="0"/>
              <a:t>Verdana</a:t>
            </a:r>
            <a:r>
              <a:rPr lang="zh-CN" altLang="en-US" sz="1400" dirty="0"/>
              <a:t> </a:t>
            </a:r>
            <a:r>
              <a:rPr lang="en-US" altLang="zh-CN" sz="1400" dirty="0"/>
              <a:t>14pt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zh-CN" altLang="en-US" sz="1400" dirty="0"/>
              <a:t>此处正文位置</a:t>
            </a:r>
          </a:p>
        </p:txBody>
      </p:sp>
      <p:sp>
        <p:nvSpPr>
          <p:cNvPr id="38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098" cy="10427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</a:t>
            </a:r>
            <a:endParaRPr lang="en-US" altLang="zh-CN" dirty="0"/>
          </a:p>
          <a:p>
            <a:r>
              <a:rPr lang="zh-CN" altLang="en-US" dirty="0"/>
              <a:t> </a:t>
            </a:r>
          </a:p>
        </p:txBody>
      </p:sp>
      <p:sp>
        <p:nvSpPr>
          <p:cNvPr id="39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7999" y="1764000"/>
            <a:ext cx="10798099" cy="88962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5845210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55359" y="5760000"/>
            <a:ext cx="1281283" cy="416723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650" y="2109529"/>
            <a:ext cx="1928701" cy="1922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7674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10210271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21027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3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210271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72665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四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 userDrawn="1"/>
        </p:nvSpPr>
        <p:spPr>
          <a:xfrm>
            <a:off x="836421" y="6233666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srgbClr val="323232"/>
                </a:solidFill>
                <a:latin typeface="Verdana" panose="020B0604030504040204" pitchFamily="34" charset="0"/>
              </a:rPr>
              <a:t>Copyright © 2024 Neusoft Corporation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836421" y="6030540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占位符 126"/>
          <p:cNvSpPr>
            <a:spLocks noGrp="1"/>
          </p:cNvSpPr>
          <p:nvPr>
            <p:ph type="body" sz="quarter" idx="19" hasCustomPrompt="1"/>
          </p:nvPr>
        </p:nvSpPr>
        <p:spPr>
          <a:xfrm>
            <a:off x="855662" y="5469496"/>
            <a:ext cx="8580438" cy="339645"/>
          </a:xfrm>
          <a:prstGeom prst="rect">
            <a:avLst/>
          </a:prstGeom>
          <a:noFill/>
        </p:spPr>
        <p:txBody>
          <a:bodyPr wrap="square" tIns="4680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演讲人                </a:t>
            </a:r>
            <a:r>
              <a:rPr lang="en-US" altLang="zh-CN" dirty="0"/>
              <a:t>16pt </a:t>
            </a:r>
            <a:r>
              <a:rPr lang="zh-CN" altLang="en-US" dirty="0"/>
              <a:t>微软雅黑</a:t>
            </a:r>
          </a:p>
        </p:txBody>
      </p:sp>
      <p:sp>
        <p:nvSpPr>
          <p:cNvPr id="22" name="图片占位符 30"/>
          <p:cNvSpPr>
            <a:spLocks noGrp="1"/>
          </p:cNvSpPr>
          <p:nvPr>
            <p:ph type="pic" sz="quarter" idx="17"/>
          </p:nvPr>
        </p:nvSpPr>
        <p:spPr>
          <a:xfrm>
            <a:off x="897499" y="0"/>
            <a:ext cx="6927595" cy="3440888"/>
          </a:xfrm>
          <a:custGeom>
            <a:avLst/>
            <a:gdLst>
              <a:gd name="connsiteX0" fmla="*/ 5151490 w 7697585"/>
              <a:gd name="connsiteY0" fmla="*/ 0 h 2622900"/>
              <a:gd name="connsiteX1" fmla="*/ 7618189 w 7697585"/>
              <a:gd name="connsiteY1" fmla="*/ 0 h 2622900"/>
              <a:gd name="connsiteX2" fmla="*/ 7697585 w 7697585"/>
              <a:gd name="connsiteY2" fmla="*/ 0 h 2622900"/>
              <a:gd name="connsiteX3" fmla="*/ 7697585 w 7697585"/>
              <a:gd name="connsiteY3" fmla="*/ 1143928 h 2622900"/>
              <a:gd name="connsiteX4" fmla="*/ 7697584 w 7697585"/>
              <a:gd name="connsiteY4" fmla="*/ 1143928 h 2622900"/>
              <a:gd name="connsiteX5" fmla="*/ 7697584 w 7697585"/>
              <a:gd name="connsiteY5" fmla="*/ 2543505 h 2622900"/>
              <a:gd name="connsiteX6" fmla="*/ 7618189 w 7697585"/>
              <a:gd name="connsiteY6" fmla="*/ 2622900 h 2622900"/>
              <a:gd name="connsiteX7" fmla="*/ 5151490 w 7697585"/>
              <a:gd name="connsiteY7" fmla="*/ 2622900 h 2622900"/>
              <a:gd name="connsiteX8" fmla="*/ 2581562 w 7697585"/>
              <a:gd name="connsiteY8" fmla="*/ 0 h 2622900"/>
              <a:gd name="connsiteX9" fmla="*/ 5105771 w 7697585"/>
              <a:gd name="connsiteY9" fmla="*/ 0 h 2622900"/>
              <a:gd name="connsiteX10" fmla="*/ 5105771 w 7697585"/>
              <a:gd name="connsiteY10" fmla="*/ 2622900 h 2622900"/>
              <a:gd name="connsiteX11" fmla="*/ 2581562 w 7697585"/>
              <a:gd name="connsiteY11" fmla="*/ 2622900 h 2622900"/>
              <a:gd name="connsiteX12" fmla="*/ 1 w 7697585"/>
              <a:gd name="connsiteY12" fmla="*/ 0 h 2622900"/>
              <a:gd name="connsiteX13" fmla="*/ 79395 w 7697585"/>
              <a:gd name="connsiteY13" fmla="*/ 0 h 2622900"/>
              <a:gd name="connsiteX14" fmla="*/ 2535843 w 7697585"/>
              <a:gd name="connsiteY14" fmla="*/ 0 h 2622900"/>
              <a:gd name="connsiteX15" fmla="*/ 2535843 w 7697585"/>
              <a:gd name="connsiteY15" fmla="*/ 2622900 h 2622900"/>
              <a:gd name="connsiteX16" fmla="*/ 79395 w 7697585"/>
              <a:gd name="connsiteY16" fmla="*/ 2622900 h 2622900"/>
              <a:gd name="connsiteX17" fmla="*/ 0 w 7697585"/>
              <a:gd name="connsiteY17" fmla="*/ 2543505 h 2622900"/>
              <a:gd name="connsiteX18" fmla="*/ 0 w 7697585"/>
              <a:gd name="connsiteY18" fmla="*/ 79395 h 2622900"/>
              <a:gd name="connsiteX19" fmla="*/ 1 w 7697585"/>
              <a:gd name="connsiteY19" fmla="*/ 79390 h 2622900"/>
              <a:gd name="connsiteX0" fmla="*/ 5151490 w 7697585"/>
              <a:gd name="connsiteY0" fmla="*/ 0 h 2622900"/>
              <a:gd name="connsiteX1" fmla="*/ 7618189 w 7697585"/>
              <a:gd name="connsiteY1" fmla="*/ 0 h 2622900"/>
              <a:gd name="connsiteX2" fmla="*/ 7697585 w 7697585"/>
              <a:gd name="connsiteY2" fmla="*/ 1143928 h 2622900"/>
              <a:gd name="connsiteX3" fmla="*/ 7697584 w 7697585"/>
              <a:gd name="connsiteY3" fmla="*/ 1143928 h 2622900"/>
              <a:gd name="connsiteX4" fmla="*/ 7697584 w 7697585"/>
              <a:gd name="connsiteY4" fmla="*/ 2543505 h 2622900"/>
              <a:gd name="connsiteX5" fmla="*/ 7618189 w 7697585"/>
              <a:gd name="connsiteY5" fmla="*/ 2622900 h 2622900"/>
              <a:gd name="connsiteX6" fmla="*/ 5151490 w 7697585"/>
              <a:gd name="connsiteY6" fmla="*/ 2622900 h 2622900"/>
              <a:gd name="connsiteX7" fmla="*/ 5151490 w 7697585"/>
              <a:gd name="connsiteY7" fmla="*/ 0 h 2622900"/>
              <a:gd name="connsiteX8" fmla="*/ 2581562 w 7697585"/>
              <a:gd name="connsiteY8" fmla="*/ 0 h 2622900"/>
              <a:gd name="connsiteX9" fmla="*/ 5105771 w 7697585"/>
              <a:gd name="connsiteY9" fmla="*/ 0 h 2622900"/>
              <a:gd name="connsiteX10" fmla="*/ 5105771 w 7697585"/>
              <a:gd name="connsiteY10" fmla="*/ 2622900 h 2622900"/>
              <a:gd name="connsiteX11" fmla="*/ 2581562 w 7697585"/>
              <a:gd name="connsiteY11" fmla="*/ 2622900 h 2622900"/>
              <a:gd name="connsiteX12" fmla="*/ 2581562 w 7697585"/>
              <a:gd name="connsiteY12" fmla="*/ 0 h 2622900"/>
              <a:gd name="connsiteX13" fmla="*/ 1 w 7697585"/>
              <a:gd name="connsiteY13" fmla="*/ 0 h 2622900"/>
              <a:gd name="connsiteX14" fmla="*/ 79395 w 7697585"/>
              <a:gd name="connsiteY14" fmla="*/ 0 h 2622900"/>
              <a:gd name="connsiteX15" fmla="*/ 2535843 w 7697585"/>
              <a:gd name="connsiteY15" fmla="*/ 0 h 2622900"/>
              <a:gd name="connsiteX16" fmla="*/ 2535843 w 7697585"/>
              <a:gd name="connsiteY16" fmla="*/ 2622900 h 2622900"/>
              <a:gd name="connsiteX17" fmla="*/ 79395 w 7697585"/>
              <a:gd name="connsiteY17" fmla="*/ 2622900 h 2622900"/>
              <a:gd name="connsiteX18" fmla="*/ 0 w 7697585"/>
              <a:gd name="connsiteY18" fmla="*/ 2543505 h 2622900"/>
              <a:gd name="connsiteX19" fmla="*/ 0 w 7697585"/>
              <a:gd name="connsiteY19" fmla="*/ 79395 h 2622900"/>
              <a:gd name="connsiteX20" fmla="*/ 1 w 7697585"/>
              <a:gd name="connsiteY20" fmla="*/ 79390 h 2622900"/>
              <a:gd name="connsiteX21" fmla="*/ 1 w 7697585"/>
              <a:gd name="connsiteY21" fmla="*/ 0 h 2622900"/>
              <a:gd name="connsiteX0" fmla="*/ 5151490 w 7697585"/>
              <a:gd name="connsiteY0" fmla="*/ 0 h 2622900"/>
              <a:gd name="connsiteX1" fmla="*/ 7697585 w 7697585"/>
              <a:gd name="connsiteY1" fmla="*/ 1143928 h 2622900"/>
              <a:gd name="connsiteX2" fmla="*/ 7697584 w 7697585"/>
              <a:gd name="connsiteY2" fmla="*/ 1143928 h 2622900"/>
              <a:gd name="connsiteX3" fmla="*/ 7697584 w 7697585"/>
              <a:gd name="connsiteY3" fmla="*/ 2543505 h 2622900"/>
              <a:gd name="connsiteX4" fmla="*/ 7618189 w 7697585"/>
              <a:gd name="connsiteY4" fmla="*/ 2622900 h 2622900"/>
              <a:gd name="connsiteX5" fmla="*/ 5151490 w 7697585"/>
              <a:gd name="connsiteY5" fmla="*/ 2622900 h 2622900"/>
              <a:gd name="connsiteX6" fmla="*/ 5151490 w 7697585"/>
              <a:gd name="connsiteY6" fmla="*/ 0 h 2622900"/>
              <a:gd name="connsiteX7" fmla="*/ 2581562 w 7697585"/>
              <a:gd name="connsiteY7" fmla="*/ 0 h 2622900"/>
              <a:gd name="connsiteX8" fmla="*/ 5105771 w 7697585"/>
              <a:gd name="connsiteY8" fmla="*/ 0 h 2622900"/>
              <a:gd name="connsiteX9" fmla="*/ 5105771 w 7697585"/>
              <a:gd name="connsiteY9" fmla="*/ 2622900 h 2622900"/>
              <a:gd name="connsiteX10" fmla="*/ 2581562 w 7697585"/>
              <a:gd name="connsiteY10" fmla="*/ 2622900 h 2622900"/>
              <a:gd name="connsiteX11" fmla="*/ 2581562 w 7697585"/>
              <a:gd name="connsiteY11" fmla="*/ 0 h 2622900"/>
              <a:gd name="connsiteX12" fmla="*/ 1 w 7697585"/>
              <a:gd name="connsiteY12" fmla="*/ 0 h 2622900"/>
              <a:gd name="connsiteX13" fmla="*/ 79395 w 7697585"/>
              <a:gd name="connsiteY13" fmla="*/ 0 h 2622900"/>
              <a:gd name="connsiteX14" fmla="*/ 2535843 w 7697585"/>
              <a:gd name="connsiteY14" fmla="*/ 0 h 2622900"/>
              <a:gd name="connsiteX15" fmla="*/ 2535843 w 7697585"/>
              <a:gd name="connsiteY15" fmla="*/ 2622900 h 2622900"/>
              <a:gd name="connsiteX16" fmla="*/ 79395 w 7697585"/>
              <a:gd name="connsiteY16" fmla="*/ 2622900 h 2622900"/>
              <a:gd name="connsiteX17" fmla="*/ 0 w 7697585"/>
              <a:gd name="connsiteY17" fmla="*/ 2543505 h 2622900"/>
              <a:gd name="connsiteX18" fmla="*/ 0 w 7697585"/>
              <a:gd name="connsiteY18" fmla="*/ 79395 h 2622900"/>
              <a:gd name="connsiteX19" fmla="*/ 1 w 7697585"/>
              <a:gd name="connsiteY19" fmla="*/ 79390 h 2622900"/>
              <a:gd name="connsiteX20" fmla="*/ 1 w 7697585"/>
              <a:gd name="connsiteY20" fmla="*/ 0 h 2622900"/>
              <a:gd name="connsiteX0" fmla="*/ 5151490 w 7697585"/>
              <a:gd name="connsiteY0" fmla="*/ 0 h 2622900"/>
              <a:gd name="connsiteX1" fmla="*/ 7697585 w 7697585"/>
              <a:gd name="connsiteY1" fmla="*/ 1143928 h 2622900"/>
              <a:gd name="connsiteX2" fmla="*/ 7697584 w 7697585"/>
              <a:gd name="connsiteY2" fmla="*/ 2543505 h 2622900"/>
              <a:gd name="connsiteX3" fmla="*/ 7618189 w 7697585"/>
              <a:gd name="connsiteY3" fmla="*/ 2622900 h 2622900"/>
              <a:gd name="connsiteX4" fmla="*/ 5151490 w 7697585"/>
              <a:gd name="connsiteY4" fmla="*/ 2622900 h 2622900"/>
              <a:gd name="connsiteX5" fmla="*/ 5151490 w 7697585"/>
              <a:gd name="connsiteY5" fmla="*/ 0 h 2622900"/>
              <a:gd name="connsiteX6" fmla="*/ 2581562 w 7697585"/>
              <a:gd name="connsiteY6" fmla="*/ 0 h 2622900"/>
              <a:gd name="connsiteX7" fmla="*/ 5105771 w 7697585"/>
              <a:gd name="connsiteY7" fmla="*/ 0 h 2622900"/>
              <a:gd name="connsiteX8" fmla="*/ 5105771 w 7697585"/>
              <a:gd name="connsiteY8" fmla="*/ 2622900 h 2622900"/>
              <a:gd name="connsiteX9" fmla="*/ 2581562 w 7697585"/>
              <a:gd name="connsiteY9" fmla="*/ 2622900 h 2622900"/>
              <a:gd name="connsiteX10" fmla="*/ 2581562 w 7697585"/>
              <a:gd name="connsiteY10" fmla="*/ 0 h 2622900"/>
              <a:gd name="connsiteX11" fmla="*/ 1 w 7697585"/>
              <a:gd name="connsiteY11" fmla="*/ 0 h 2622900"/>
              <a:gd name="connsiteX12" fmla="*/ 79395 w 7697585"/>
              <a:gd name="connsiteY12" fmla="*/ 0 h 2622900"/>
              <a:gd name="connsiteX13" fmla="*/ 2535843 w 7697585"/>
              <a:gd name="connsiteY13" fmla="*/ 0 h 2622900"/>
              <a:gd name="connsiteX14" fmla="*/ 2535843 w 7697585"/>
              <a:gd name="connsiteY14" fmla="*/ 2622900 h 2622900"/>
              <a:gd name="connsiteX15" fmla="*/ 79395 w 7697585"/>
              <a:gd name="connsiteY15" fmla="*/ 2622900 h 2622900"/>
              <a:gd name="connsiteX16" fmla="*/ 0 w 7697585"/>
              <a:gd name="connsiteY16" fmla="*/ 2543505 h 2622900"/>
              <a:gd name="connsiteX17" fmla="*/ 0 w 7697585"/>
              <a:gd name="connsiteY17" fmla="*/ 79395 h 2622900"/>
              <a:gd name="connsiteX18" fmla="*/ 1 w 7697585"/>
              <a:gd name="connsiteY18" fmla="*/ 79390 h 2622900"/>
              <a:gd name="connsiteX19" fmla="*/ 1 w 7697585"/>
              <a:gd name="connsiteY19" fmla="*/ 0 h 2622900"/>
              <a:gd name="connsiteX0" fmla="*/ 5151490 w 7697584"/>
              <a:gd name="connsiteY0" fmla="*/ 0 h 2622900"/>
              <a:gd name="connsiteX1" fmla="*/ 7697584 w 7697584"/>
              <a:gd name="connsiteY1" fmla="*/ 2543505 h 2622900"/>
              <a:gd name="connsiteX2" fmla="*/ 7618189 w 7697584"/>
              <a:gd name="connsiteY2" fmla="*/ 2622900 h 2622900"/>
              <a:gd name="connsiteX3" fmla="*/ 5151490 w 7697584"/>
              <a:gd name="connsiteY3" fmla="*/ 2622900 h 2622900"/>
              <a:gd name="connsiteX4" fmla="*/ 5151490 w 7697584"/>
              <a:gd name="connsiteY4" fmla="*/ 0 h 2622900"/>
              <a:gd name="connsiteX5" fmla="*/ 2581562 w 7697584"/>
              <a:gd name="connsiteY5" fmla="*/ 0 h 2622900"/>
              <a:gd name="connsiteX6" fmla="*/ 5105771 w 7697584"/>
              <a:gd name="connsiteY6" fmla="*/ 0 h 2622900"/>
              <a:gd name="connsiteX7" fmla="*/ 5105771 w 7697584"/>
              <a:gd name="connsiteY7" fmla="*/ 2622900 h 2622900"/>
              <a:gd name="connsiteX8" fmla="*/ 2581562 w 7697584"/>
              <a:gd name="connsiteY8" fmla="*/ 2622900 h 2622900"/>
              <a:gd name="connsiteX9" fmla="*/ 2581562 w 7697584"/>
              <a:gd name="connsiteY9" fmla="*/ 0 h 2622900"/>
              <a:gd name="connsiteX10" fmla="*/ 1 w 7697584"/>
              <a:gd name="connsiteY10" fmla="*/ 0 h 2622900"/>
              <a:gd name="connsiteX11" fmla="*/ 79395 w 7697584"/>
              <a:gd name="connsiteY11" fmla="*/ 0 h 2622900"/>
              <a:gd name="connsiteX12" fmla="*/ 2535843 w 7697584"/>
              <a:gd name="connsiteY12" fmla="*/ 0 h 2622900"/>
              <a:gd name="connsiteX13" fmla="*/ 2535843 w 7697584"/>
              <a:gd name="connsiteY13" fmla="*/ 2622900 h 2622900"/>
              <a:gd name="connsiteX14" fmla="*/ 79395 w 7697584"/>
              <a:gd name="connsiteY14" fmla="*/ 2622900 h 2622900"/>
              <a:gd name="connsiteX15" fmla="*/ 0 w 7697584"/>
              <a:gd name="connsiteY15" fmla="*/ 2543505 h 2622900"/>
              <a:gd name="connsiteX16" fmla="*/ 0 w 7697584"/>
              <a:gd name="connsiteY16" fmla="*/ 79395 h 2622900"/>
              <a:gd name="connsiteX17" fmla="*/ 1 w 7697584"/>
              <a:gd name="connsiteY17" fmla="*/ 79390 h 2622900"/>
              <a:gd name="connsiteX18" fmla="*/ 1 w 7697584"/>
              <a:gd name="connsiteY18" fmla="*/ 0 h 2622900"/>
              <a:gd name="connsiteX0" fmla="*/ 5151490 w 7618189"/>
              <a:gd name="connsiteY0" fmla="*/ 0 h 2622900"/>
              <a:gd name="connsiteX1" fmla="*/ 7618189 w 7618189"/>
              <a:gd name="connsiteY1" fmla="*/ 2622900 h 2622900"/>
              <a:gd name="connsiteX2" fmla="*/ 5151490 w 7618189"/>
              <a:gd name="connsiteY2" fmla="*/ 2622900 h 2622900"/>
              <a:gd name="connsiteX3" fmla="*/ 5151490 w 7618189"/>
              <a:gd name="connsiteY3" fmla="*/ 0 h 2622900"/>
              <a:gd name="connsiteX4" fmla="*/ 2581562 w 7618189"/>
              <a:gd name="connsiteY4" fmla="*/ 0 h 2622900"/>
              <a:gd name="connsiteX5" fmla="*/ 5105771 w 7618189"/>
              <a:gd name="connsiteY5" fmla="*/ 0 h 2622900"/>
              <a:gd name="connsiteX6" fmla="*/ 5105771 w 7618189"/>
              <a:gd name="connsiteY6" fmla="*/ 2622900 h 2622900"/>
              <a:gd name="connsiteX7" fmla="*/ 2581562 w 7618189"/>
              <a:gd name="connsiteY7" fmla="*/ 2622900 h 2622900"/>
              <a:gd name="connsiteX8" fmla="*/ 2581562 w 7618189"/>
              <a:gd name="connsiteY8" fmla="*/ 0 h 2622900"/>
              <a:gd name="connsiteX9" fmla="*/ 1 w 7618189"/>
              <a:gd name="connsiteY9" fmla="*/ 0 h 2622900"/>
              <a:gd name="connsiteX10" fmla="*/ 79395 w 7618189"/>
              <a:gd name="connsiteY10" fmla="*/ 0 h 2622900"/>
              <a:gd name="connsiteX11" fmla="*/ 2535843 w 7618189"/>
              <a:gd name="connsiteY11" fmla="*/ 0 h 2622900"/>
              <a:gd name="connsiteX12" fmla="*/ 2535843 w 7618189"/>
              <a:gd name="connsiteY12" fmla="*/ 2622900 h 2622900"/>
              <a:gd name="connsiteX13" fmla="*/ 79395 w 7618189"/>
              <a:gd name="connsiteY13" fmla="*/ 2622900 h 2622900"/>
              <a:gd name="connsiteX14" fmla="*/ 0 w 7618189"/>
              <a:gd name="connsiteY14" fmla="*/ 2543505 h 2622900"/>
              <a:gd name="connsiteX15" fmla="*/ 0 w 7618189"/>
              <a:gd name="connsiteY15" fmla="*/ 79395 h 2622900"/>
              <a:gd name="connsiteX16" fmla="*/ 1 w 7618189"/>
              <a:gd name="connsiteY16" fmla="*/ 79390 h 2622900"/>
              <a:gd name="connsiteX17" fmla="*/ 1 w 7618189"/>
              <a:gd name="connsiteY17" fmla="*/ 0 h 2622900"/>
              <a:gd name="connsiteX0" fmla="*/ 5151490 w 5151490"/>
              <a:gd name="connsiteY0" fmla="*/ 0 h 2622900"/>
              <a:gd name="connsiteX1" fmla="*/ 5151490 w 5151490"/>
              <a:gd name="connsiteY1" fmla="*/ 2622900 h 2622900"/>
              <a:gd name="connsiteX2" fmla="*/ 5151490 w 5151490"/>
              <a:gd name="connsiteY2" fmla="*/ 0 h 2622900"/>
              <a:gd name="connsiteX3" fmla="*/ 2581562 w 5151490"/>
              <a:gd name="connsiteY3" fmla="*/ 0 h 2622900"/>
              <a:gd name="connsiteX4" fmla="*/ 5105771 w 5151490"/>
              <a:gd name="connsiteY4" fmla="*/ 0 h 2622900"/>
              <a:gd name="connsiteX5" fmla="*/ 5105771 w 5151490"/>
              <a:gd name="connsiteY5" fmla="*/ 2622900 h 2622900"/>
              <a:gd name="connsiteX6" fmla="*/ 2581562 w 5151490"/>
              <a:gd name="connsiteY6" fmla="*/ 2622900 h 2622900"/>
              <a:gd name="connsiteX7" fmla="*/ 2581562 w 5151490"/>
              <a:gd name="connsiteY7" fmla="*/ 0 h 2622900"/>
              <a:gd name="connsiteX8" fmla="*/ 1 w 5151490"/>
              <a:gd name="connsiteY8" fmla="*/ 0 h 2622900"/>
              <a:gd name="connsiteX9" fmla="*/ 79395 w 5151490"/>
              <a:gd name="connsiteY9" fmla="*/ 0 h 2622900"/>
              <a:gd name="connsiteX10" fmla="*/ 2535843 w 5151490"/>
              <a:gd name="connsiteY10" fmla="*/ 0 h 2622900"/>
              <a:gd name="connsiteX11" fmla="*/ 2535843 w 5151490"/>
              <a:gd name="connsiteY11" fmla="*/ 2622900 h 2622900"/>
              <a:gd name="connsiteX12" fmla="*/ 79395 w 5151490"/>
              <a:gd name="connsiteY12" fmla="*/ 2622900 h 2622900"/>
              <a:gd name="connsiteX13" fmla="*/ 0 w 5151490"/>
              <a:gd name="connsiteY13" fmla="*/ 2543505 h 2622900"/>
              <a:gd name="connsiteX14" fmla="*/ 0 w 5151490"/>
              <a:gd name="connsiteY14" fmla="*/ 79395 h 2622900"/>
              <a:gd name="connsiteX15" fmla="*/ 1 w 5151490"/>
              <a:gd name="connsiteY15" fmla="*/ 79390 h 2622900"/>
              <a:gd name="connsiteX16" fmla="*/ 1 w 5151490"/>
              <a:gd name="connsiteY16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79395 w 5105771"/>
              <a:gd name="connsiteY9" fmla="*/ 2622900 h 2622900"/>
              <a:gd name="connsiteX10" fmla="*/ 0 w 5105771"/>
              <a:gd name="connsiteY10" fmla="*/ 2543505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79395 w 5105771"/>
              <a:gd name="connsiteY9" fmla="*/ 2622900 h 2622900"/>
              <a:gd name="connsiteX10" fmla="*/ 0 w 5105771"/>
              <a:gd name="connsiteY10" fmla="*/ 2479975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123271 w 5105771"/>
              <a:gd name="connsiteY9" fmla="*/ 2622900 h 2622900"/>
              <a:gd name="connsiteX10" fmla="*/ 0 w 5105771"/>
              <a:gd name="connsiteY10" fmla="*/ 2479975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123271 w 5105771"/>
              <a:gd name="connsiteY9" fmla="*/ 2622900 h 2622900"/>
              <a:gd name="connsiteX10" fmla="*/ 0 w 5105771"/>
              <a:gd name="connsiteY10" fmla="*/ 2479975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684436 w 5208645"/>
              <a:gd name="connsiteY0" fmla="*/ 0 h 2643383"/>
              <a:gd name="connsiteX1" fmla="*/ 5208645 w 5208645"/>
              <a:gd name="connsiteY1" fmla="*/ 0 h 2643383"/>
              <a:gd name="connsiteX2" fmla="*/ 5208645 w 5208645"/>
              <a:gd name="connsiteY2" fmla="*/ 2622900 h 2643383"/>
              <a:gd name="connsiteX3" fmla="*/ 2684436 w 5208645"/>
              <a:gd name="connsiteY3" fmla="*/ 2622900 h 2643383"/>
              <a:gd name="connsiteX4" fmla="*/ 2684436 w 5208645"/>
              <a:gd name="connsiteY4" fmla="*/ 0 h 2643383"/>
              <a:gd name="connsiteX5" fmla="*/ 102875 w 5208645"/>
              <a:gd name="connsiteY5" fmla="*/ 0 h 2643383"/>
              <a:gd name="connsiteX6" fmla="*/ 182269 w 5208645"/>
              <a:gd name="connsiteY6" fmla="*/ 0 h 2643383"/>
              <a:gd name="connsiteX7" fmla="*/ 2638717 w 5208645"/>
              <a:gd name="connsiteY7" fmla="*/ 0 h 2643383"/>
              <a:gd name="connsiteX8" fmla="*/ 2638717 w 5208645"/>
              <a:gd name="connsiteY8" fmla="*/ 2622900 h 2643383"/>
              <a:gd name="connsiteX9" fmla="*/ 226145 w 5208645"/>
              <a:gd name="connsiteY9" fmla="*/ 2622900 h 2643383"/>
              <a:gd name="connsiteX10" fmla="*/ 102874 w 5208645"/>
              <a:gd name="connsiteY10" fmla="*/ 2346379 h 2643383"/>
              <a:gd name="connsiteX11" fmla="*/ 102874 w 5208645"/>
              <a:gd name="connsiteY11" fmla="*/ 79395 h 2643383"/>
              <a:gd name="connsiteX12" fmla="*/ 102875 w 5208645"/>
              <a:gd name="connsiteY12" fmla="*/ 79390 h 2643383"/>
              <a:gd name="connsiteX13" fmla="*/ 102875 w 5208645"/>
              <a:gd name="connsiteY13" fmla="*/ 0 h 2643383"/>
              <a:gd name="connsiteX0" fmla="*/ 2684436 w 5208645"/>
              <a:gd name="connsiteY0" fmla="*/ 0 h 2643383"/>
              <a:gd name="connsiteX1" fmla="*/ 5208645 w 5208645"/>
              <a:gd name="connsiteY1" fmla="*/ 0 h 2643383"/>
              <a:gd name="connsiteX2" fmla="*/ 5208645 w 5208645"/>
              <a:gd name="connsiteY2" fmla="*/ 2622900 h 2643383"/>
              <a:gd name="connsiteX3" fmla="*/ 2684436 w 5208645"/>
              <a:gd name="connsiteY3" fmla="*/ 2622900 h 2643383"/>
              <a:gd name="connsiteX4" fmla="*/ 2684436 w 5208645"/>
              <a:gd name="connsiteY4" fmla="*/ 0 h 2643383"/>
              <a:gd name="connsiteX5" fmla="*/ 102875 w 5208645"/>
              <a:gd name="connsiteY5" fmla="*/ 0 h 2643383"/>
              <a:gd name="connsiteX6" fmla="*/ 182269 w 5208645"/>
              <a:gd name="connsiteY6" fmla="*/ 0 h 2643383"/>
              <a:gd name="connsiteX7" fmla="*/ 2638717 w 5208645"/>
              <a:gd name="connsiteY7" fmla="*/ 0 h 2643383"/>
              <a:gd name="connsiteX8" fmla="*/ 2638717 w 5208645"/>
              <a:gd name="connsiteY8" fmla="*/ 2622900 h 2643383"/>
              <a:gd name="connsiteX9" fmla="*/ 226145 w 5208645"/>
              <a:gd name="connsiteY9" fmla="*/ 2622900 h 2643383"/>
              <a:gd name="connsiteX10" fmla="*/ 102874 w 5208645"/>
              <a:gd name="connsiteY10" fmla="*/ 2346379 h 2643383"/>
              <a:gd name="connsiteX11" fmla="*/ 102874 w 5208645"/>
              <a:gd name="connsiteY11" fmla="*/ 79395 h 2643383"/>
              <a:gd name="connsiteX12" fmla="*/ 102875 w 5208645"/>
              <a:gd name="connsiteY12" fmla="*/ 79390 h 2643383"/>
              <a:gd name="connsiteX13" fmla="*/ 102875 w 5208645"/>
              <a:gd name="connsiteY13" fmla="*/ 0 h 2643383"/>
              <a:gd name="connsiteX0" fmla="*/ 2684436 w 5208645"/>
              <a:gd name="connsiteY0" fmla="*/ 0 h 2622900"/>
              <a:gd name="connsiteX1" fmla="*/ 5208645 w 5208645"/>
              <a:gd name="connsiteY1" fmla="*/ 0 h 2622900"/>
              <a:gd name="connsiteX2" fmla="*/ 5208645 w 5208645"/>
              <a:gd name="connsiteY2" fmla="*/ 2622900 h 2622900"/>
              <a:gd name="connsiteX3" fmla="*/ 2684436 w 5208645"/>
              <a:gd name="connsiteY3" fmla="*/ 2622900 h 2622900"/>
              <a:gd name="connsiteX4" fmla="*/ 2684436 w 5208645"/>
              <a:gd name="connsiteY4" fmla="*/ 0 h 2622900"/>
              <a:gd name="connsiteX5" fmla="*/ 102875 w 5208645"/>
              <a:gd name="connsiteY5" fmla="*/ 0 h 2622900"/>
              <a:gd name="connsiteX6" fmla="*/ 182269 w 5208645"/>
              <a:gd name="connsiteY6" fmla="*/ 0 h 2622900"/>
              <a:gd name="connsiteX7" fmla="*/ 2638717 w 5208645"/>
              <a:gd name="connsiteY7" fmla="*/ 0 h 2622900"/>
              <a:gd name="connsiteX8" fmla="*/ 2638717 w 5208645"/>
              <a:gd name="connsiteY8" fmla="*/ 2622900 h 2622900"/>
              <a:gd name="connsiteX9" fmla="*/ 226145 w 5208645"/>
              <a:gd name="connsiteY9" fmla="*/ 2622900 h 2622900"/>
              <a:gd name="connsiteX10" fmla="*/ 102874 w 5208645"/>
              <a:gd name="connsiteY10" fmla="*/ 2346379 h 2622900"/>
              <a:gd name="connsiteX11" fmla="*/ 102874 w 5208645"/>
              <a:gd name="connsiteY11" fmla="*/ 79395 h 2622900"/>
              <a:gd name="connsiteX12" fmla="*/ 102875 w 5208645"/>
              <a:gd name="connsiteY12" fmla="*/ 79390 h 2622900"/>
              <a:gd name="connsiteX13" fmla="*/ 102875 w 5208645"/>
              <a:gd name="connsiteY13" fmla="*/ 0 h 2622900"/>
              <a:gd name="connsiteX0" fmla="*/ 2582362 w 5106571"/>
              <a:gd name="connsiteY0" fmla="*/ 0 h 2622900"/>
              <a:gd name="connsiteX1" fmla="*/ 5106571 w 5106571"/>
              <a:gd name="connsiteY1" fmla="*/ 0 h 2622900"/>
              <a:gd name="connsiteX2" fmla="*/ 5106571 w 5106571"/>
              <a:gd name="connsiteY2" fmla="*/ 2622900 h 2622900"/>
              <a:gd name="connsiteX3" fmla="*/ 2582362 w 5106571"/>
              <a:gd name="connsiteY3" fmla="*/ 2622900 h 2622900"/>
              <a:gd name="connsiteX4" fmla="*/ 2582362 w 5106571"/>
              <a:gd name="connsiteY4" fmla="*/ 0 h 2622900"/>
              <a:gd name="connsiteX5" fmla="*/ 801 w 5106571"/>
              <a:gd name="connsiteY5" fmla="*/ 0 h 2622900"/>
              <a:gd name="connsiteX6" fmla="*/ 80195 w 5106571"/>
              <a:gd name="connsiteY6" fmla="*/ 0 h 2622900"/>
              <a:gd name="connsiteX7" fmla="*/ 2536643 w 5106571"/>
              <a:gd name="connsiteY7" fmla="*/ 0 h 2622900"/>
              <a:gd name="connsiteX8" fmla="*/ 2536643 w 5106571"/>
              <a:gd name="connsiteY8" fmla="*/ 2622900 h 2622900"/>
              <a:gd name="connsiteX9" fmla="*/ 124071 w 5106571"/>
              <a:gd name="connsiteY9" fmla="*/ 2622900 h 2622900"/>
              <a:gd name="connsiteX10" fmla="*/ 800 w 5106571"/>
              <a:gd name="connsiteY10" fmla="*/ 2346379 h 2622900"/>
              <a:gd name="connsiteX11" fmla="*/ 800 w 5106571"/>
              <a:gd name="connsiteY11" fmla="*/ 79395 h 2622900"/>
              <a:gd name="connsiteX12" fmla="*/ 801 w 5106571"/>
              <a:gd name="connsiteY12" fmla="*/ 79390 h 2622900"/>
              <a:gd name="connsiteX13" fmla="*/ 801 w 5106571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165392 w 5105771"/>
              <a:gd name="connsiteY9" fmla="*/ 2622900 h 2622900"/>
              <a:gd name="connsiteX10" fmla="*/ 0 w 5105771"/>
              <a:gd name="connsiteY10" fmla="*/ 2346379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581785 w 5105994"/>
              <a:gd name="connsiteY0" fmla="*/ 0 h 2622900"/>
              <a:gd name="connsiteX1" fmla="*/ 5105994 w 5105994"/>
              <a:gd name="connsiteY1" fmla="*/ 0 h 2622900"/>
              <a:gd name="connsiteX2" fmla="*/ 5105994 w 5105994"/>
              <a:gd name="connsiteY2" fmla="*/ 2622900 h 2622900"/>
              <a:gd name="connsiteX3" fmla="*/ 2581785 w 5105994"/>
              <a:gd name="connsiteY3" fmla="*/ 2622900 h 2622900"/>
              <a:gd name="connsiteX4" fmla="*/ 2581785 w 5105994"/>
              <a:gd name="connsiteY4" fmla="*/ 0 h 2622900"/>
              <a:gd name="connsiteX5" fmla="*/ 224 w 5105994"/>
              <a:gd name="connsiteY5" fmla="*/ 0 h 2622900"/>
              <a:gd name="connsiteX6" fmla="*/ 79618 w 5105994"/>
              <a:gd name="connsiteY6" fmla="*/ 0 h 2622900"/>
              <a:gd name="connsiteX7" fmla="*/ 2536066 w 5105994"/>
              <a:gd name="connsiteY7" fmla="*/ 0 h 2622900"/>
              <a:gd name="connsiteX8" fmla="*/ 2536066 w 5105994"/>
              <a:gd name="connsiteY8" fmla="*/ 2622900 h 2622900"/>
              <a:gd name="connsiteX9" fmla="*/ 165615 w 5105994"/>
              <a:gd name="connsiteY9" fmla="*/ 2622900 h 2622900"/>
              <a:gd name="connsiteX10" fmla="*/ 223 w 5105994"/>
              <a:gd name="connsiteY10" fmla="*/ 2346379 h 2622900"/>
              <a:gd name="connsiteX11" fmla="*/ 223 w 5105994"/>
              <a:gd name="connsiteY11" fmla="*/ 79395 h 2622900"/>
              <a:gd name="connsiteX12" fmla="*/ 224 w 5105994"/>
              <a:gd name="connsiteY12" fmla="*/ 79390 h 2622900"/>
              <a:gd name="connsiteX13" fmla="*/ 224 w 5105994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198738 w 5105771"/>
              <a:gd name="connsiteY9" fmla="*/ 2622900 h 2622900"/>
              <a:gd name="connsiteX10" fmla="*/ 0 w 5105771"/>
              <a:gd name="connsiteY10" fmla="*/ 2346379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  <a:gd name="connsiteX0" fmla="*/ 2581562 w 5105771"/>
              <a:gd name="connsiteY0" fmla="*/ 0 h 2622900"/>
              <a:gd name="connsiteX1" fmla="*/ 5105771 w 5105771"/>
              <a:gd name="connsiteY1" fmla="*/ 0 h 2622900"/>
              <a:gd name="connsiteX2" fmla="*/ 5105771 w 5105771"/>
              <a:gd name="connsiteY2" fmla="*/ 2622900 h 2622900"/>
              <a:gd name="connsiteX3" fmla="*/ 2581562 w 5105771"/>
              <a:gd name="connsiteY3" fmla="*/ 2622900 h 2622900"/>
              <a:gd name="connsiteX4" fmla="*/ 2581562 w 5105771"/>
              <a:gd name="connsiteY4" fmla="*/ 0 h 2622900"/>
              <a:gd name="connsiteX5" fmla="*/ 1 w 5105771"/>
              <a:gd name="connsiteY5" fmla="*/ 0 h 2622900"/>
              <a:gd name="connsiteX6" fmla="*/ 79395 w 5105771"/>
              <a:gd name="connsiteY6" fmla="*/ 0 h 2622900"/>
              <a:gd name="connsiteX7" fmla="*/ 2535843 w 5105771"/>
              <a:gd name="connsiteY7" fmla="*/ 0 h 2622900"/>
              <a:gd name="connsiteX8" fmla="*/ 2535843 w 5105771"/>
              <a:gd name="connsiteY8" fmla="*/ 2622900 h 2622900"/>
              <a:gd name="connsiteX9" fmla="*/ 198738 w 5105771"/>
              <a:gd name="connsiteY9" fmla="*/ 2622900 h 2622900"/>
              <a:gd name="connsiteX10" fmla="*/ 0 w 5105771"/>
              <a:gd name="connsiteY10" fmla="*/ 2346379 h 2622900"/>
              <a:gd name="connsiteX11" fmla="*/ 0 w 5105771"/>
              <a:gd name="connsiteY11" fmla="*/ 79395 h 2622900"/>
              <a:gd name="connsiteX12" fmla="*/ 1 w 5105771"/>
              <a:gd name="connsiteY12" fmla="*/ 79390 h 2622900"/>
              <a:gd name="connsiteX13" fmla="*/ 1 w 5105771"/>
              <a:gd name="connsiteY13" fmla="*/ 0 h 26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105771" h="2622900">
                <a:moveTo>
                  <a:pt x="2581562" y="0"/>
                </a:moveTo>
                <a:lnTo>
                  <a:pt x="5105771" y="0"/>
                </a:lnTo>
                <a:lnTo>
                  <a:pt x="5105771" y="2622900"/>
                </a:lnTo>
                <a:lnTo>
                  <a:pt x="2581562" y="2622900"/>
                </a:lnTo>
                <a:lnTo>
                  <a:pt x="2581562" y="0"/>
                </a:lnTo>
                <a:close/>
                <a:moveTo>
                  <a:pt x="1" y="0"/>
                </a:moveTo>
                <a:lnTo>
                  <a:pt x="79395" y="0"/>
                </a:lnTo>
                <a:lnTo>
                  <a:pt x="2535843" y="0"/>
                </a:lnTo>
                <a:lnTo>
                  <a:pt x="2535843" y="2622900"/>
                </a:lnTo>
                <a:lnTo>
                  <a:pt x="198738" y="2622900"/>
                </a:lnTo>
                <a:cubicBezTo>
                  <a:pt x="741" y="2619288"/>
                  <a:pt x="0" y="2390228"/>
                  <a:pt x="0" y="2346379"/>
                </a:cubicBezTo>
                <a:lnTo>
                  <a:pt x="0" y="79395"/>
                </a:lnTo>
                <a:cubicBezTo>
                  <a:pt x="0" y="79393"/>
                  <a:pt x="1" y="79392"/>
                  <a:pt x="1" y="79390"/>
                </a:cubicBezTo>
                <a:lnTo>
                  <a:pt x="1" y="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23" name="任意多边形 22"/>
          <p:cNvSpPr/>
          <p:nvPr userDrawn="1"/>
        </p:nvSpPr>
        <p:spPr>
          <a:xfrm flipV="1">
            <a:off x="7888622" y="0"/>
            <a:ext cx="3443006" cy="3440888"/>
          </a:xfrm>
          <a:custGeom>
            <a:avLst/>
            <a:gdLst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6771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9092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9092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8941"/>
              <a:gd name="connsiteY0" fmla="*/ 0 h 2616731"/>
              <a:gd name="connsiteX1" fmla="*/ 2241386 w 2518941"/>
              <a:gd name="connsiteY1" fmla="*/ 0 h 2616731"/>
              <a:gd name="connsiteX2" fmla="*/ 2518375 w 2518941"/>
              <a:gd name="connsiteY2" fmla="*/ 333120 h 2616731"/>
              <a:gd name="connsiteX3" fmla="*/ 2515238 w 2518941"/>
              <a:gd name="connsiteY3" fmla="*/ 2616731 h 2616731"/>
              <a:gd name="connsiteX4" fmla="*/ 0 w 2518941"/>
              <a:gd name="connsiteY4" fmla="*/ 2616731 h 2616731"/>
              <a:gd name="connsiteX5" fmla="*/ 0 w 2518941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3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3734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21160"/>
              <a:gd name="connsiteY0" fmla="*/ 0 h 2616731"/>
              <a:gd name="connsiteX1" fmla="*/ 2241386 w 2521160"/>
              <a:gd name="connsiteY1" fmla="*/ 0 h 2616731"/>
              <a:gd name="connsiteX2" fmla="*/ 2520697 w 2521160"/>
              <a:gd name="connsiteY2" fmla="*/ 333120 h 2616731"/>
              <a:gd name="connsiteX3" fmla="*/ 2515238 w 2521160"/>
              <a:gd name="connsiteY3" fmla="*/ 2616731 h 2616731"/>
              <a:gd name="connsiteX4" fmla="*/ 0 w 2521160"/>
              <a:gd name="connsiteY4" fmla="*/ 2616731 h 2616731"/>
              <a:gd name="connsiteX5" fmla="*/ 0 w 2521160"/>
              <a:gd name="connsiteY5" fmla="*/ 0 h 2616731"/>
              <a:gd name="connsiteX0" fmla="*/ 0 w 2518942"/>
              <a:gd name="connsiteY0" fmla="*/ 0 h 2616731"/>
              <a:gd name="connsiteX1" fmla="*/ 2241386 w 2518942"/>
              <a:gd name="connsiteY1" fmla="*/ 0 h 2616731"/>
              <a:gd name="connsiteX2" fmla="*/ 2518376 w 2518942"/>
              <a:gd name="connsiteY2" fmla="*/ 333120 h 2616731"/>
              <a:gd name="connsiteX3" fmla="*/ 2515238 w 2518942"/>
              <a:gd name="connsiteY3" fmla="*/ 2616731 h 2616731"/>
              <a:gd name="connsiteX4" fmla="*/ 0 w 2518942"/>
              <a:gd name="connsiteY4" fmla="*/ 2616731 h 2616731"/>
              <a:gd name="connsiteX5" fmla="*/ 0 w 2518942"/>
              <a:gd name="connsiteY5" fmla="*/ 0 h 2616731"/>
              <a:gd name="connsiteX0" fmla="*/ 0 w 2518942"/>
              <a:gd name="connsiteY0" fmla="*/ 0 h 2616731"/>
              <a:gd name="connsiteX1" fmla="*/ 2241386 w 2518942"/>
              <a:gd name="connsiteY1" fmla="*/ 0 h 2616731"/>
              <a:gd name="connsiteX2" fmla="*/ 2518376 w 2518942"/>
              <a:gd name="connsiteY2" fmla="*/ 333120 h 2616731"/>
              <a:gd name="connsiteX3" fmla="*/ 2515238 w 2518942"/>
              <a:gd name="connsiteY3" fmla="*/ 2616731 h 2616731"/>
              <a:gd name="connsiteX4" fmla="*/ 0 w 2518942"/>
              <a:gd name="connsiteY4" fmla="*/ 2616731 h 2616731"/>
              <a:gd name="connsiteX5" fmla="*/ 0 w 2518942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4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4 w 2515238"/>
              <a:gd name="connsiteY2" fmla="*/ 335534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6786"/>
              <a:gd name="connsiteY0" fmla="*/ 0 h 2616731"/>
              <a:gd name="connsiteX1" fmla="*/ 2241386 w 2516786"/>
              <a:gd name="connsiteY1" fmla="*/ 0 h 2616731"/>
              <a:gd name="connsiteX2" fmla="*/ 2516056 w 2516786"/>
              <a:gd name="connsiteY2" fmla="*/ 335534 h 2616731"/>
              <a:gd name="connsiteX3" fmla="*/ 2515238 w 2516786"/>
              <a:gd name="connsiteY3" fmla="*/ 2616731 h 2616731"/>
              <a:gd name="connsiteX4" fmla="*/ 0 w 2516786"/>
              <a:gd name="connsiteY4" fmla="*/ 2616731 h 2616731"/>
              <a:gd name="connsiteX5" fmla="*/ 0 w 2516786"/>
              <a:gd name="connsiteY5" fmla="*/ 0 h 2616731"/>
              <a:gd name="connsiteX0" fmla="*/ 0 w 2516786"/>
              <a:gd name="connsiteY0" fmla="*/ 0 h 2616731"/>
              <a:gd name="connsiteX1" fmla="*/ 2241386 w 2516786"/>
              <a:gd name="connsiteY1" fmla="*/ 0 h 2616731"/>
              <a:gd name="connsiteX2" fmla="*/ 2516056 w 2516786"/>
              <a:gd name="connsiteY2" fmla="*/ 335534 h 2616731"/>
              <a:gd name="connsiteX3" fmla="*/ 2515238 w 2516786"/>
              <a:gd name="connsiteY3" fmla="*/ 2616731 h 2616731"/>
              <a:gd name="connsiteX4" fmla="*/ 0 w 2516786"/>
              <a:gd name="connsiteY4" fmla="*/ 2616731 h 2616731"/>
              <a:gd name="connsiteX5" fmla="*/ 0 w 2516786"/>
              <a:gd name="connsiteY5" fmla="*/ 0 h 261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6786" h="2616731">
                <a:moveTo>
                  <a:pt x="0" y="0"/>
                </a:moveTo>
                <a:lnTo>
                  <a:pt x="2241386" y="0"/>
                </a:lnTo>
                <a:cubicBezTo>
                  <a:pt x="2481475" y="0"/>
                  <a:pt x="2514315" y="99067"/>
                  <a:pt x="2516056" y="335534"/>
                </a:cubicBezTo>
                <a:cubicBezTo>
                  <a:pt x="2518878" y="1096738"/>
                  <a:pt x="2512416" y="1855527"/>
                  <a:pt x="2515238" y="2616731"/>
                </a:cubicBezTo>
                <a:lnTo>
                  <a:pt x="0" y="2616731"/>
                </a:lnTo>
                <a:lnTo>
                  <a:pt x="0" y="0"/>
                </a:lnTo>
                <a:close/>
              </a:path>
            </a:pathLst>
          </a:custGeom>
          <a:solidFill>
            <a:srgbClr val="005B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7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24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855662" y="3757939"/>
            <a:ext cx="858043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40pt </a:t>
            </a:r>
            <a:r>
              <a:rPr lang="zh-CN" altLang="en-US" dirty="0"/>
              <a:t>加粗</a:t>
            </a:r>
            <a:r>
              <a:rPr lang="en-US" altLang="zh-CN" dirty="0"/>
              <a:t> </a:t>
            </a:r>
            <a:endParaRPr lang="zh-CN" altLang="en-US" dirty="0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7369" y="5984177"/>
            <a:ext cx="1534187" cy="498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89758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660929" y="6378806"/>
            <a:ext cx="22955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rPr>
              <a:t> </a:t>
            </a:r>
            <a:endParaRPr lang="zh-CN" altLang="en-US" sz="1000" dirty="0">
              <a:solidFill>
                <a:srgbClr val="323232"/>
              </a:solidFill>
              <a:latin typeface="Verdana" panose="020B0604030504040204" pitchFamily="34" charset="0"/>
              <a:ea typeface="MS PGothic" panose="020B0600070205080204" pitchFamily="34" charset="-128"/>
              <a:cs typeface="Verdana" panose="020B0604030504040204" pitchFamily="34" charset="0"/>
            </a:endParaRPr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baseline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32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  <a:endParaRPr lang="zh-CN" altLang="en-US" dirty="0"/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18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  <a:endParaRPr lang="zh-CN" altLang="en-US" dirty="0"/>
          </a:p>
        </p:txBody>
      </p:sp>
      <p:sp>
        <p:nvSpPr>
          <p:cNvPr id="18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本文</a:t>
            </a:r>
            <a:r>
              <a:rPr lang="en-US" altLang="zh-CN" dirty="0"/>
              <a:t>14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</a:p>
        </p:txBody>
      </p:sp>
    </p:spTree>
    <p:extLst>
      <p:ext uri="{BB962C8B-B14F-4D97-AF65-F5344CB8AC3E}">
        <p14:creationId xmlns:p14="http://schemas.microsoft.com/office/powerpoint/2010/main" val="345155881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矩形 10"/>
          <p:cNvSpPr/>
          <p:nvPr userDrawn="1"/>
        </p:nvSpPr>
        <p:spPr>
          <a:xfrm>
            <a:off x="660929" y="6378806"/>
            <a:ext cx="119455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ja-JP" sz="1000" dirty="0">
                <a:solidFill>
                  <a:srgbClr val="323232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Neusoft</a:t>
            </a:r>
            <a:r>
              <a:rPr lang="ja-JP" altLang="en-US" sz="1000" dirty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rPr>
              <a:t>情報公開</a:t>
            </a:r>
            <a:endParaRPr lang="zh-CN" altLang="en-US" sz="1000" dirty="0">
              <a:solidFill>
                <a:srgbClr val="323232"/>
              </a:solidFill>
              <a:latin typeface="Verdana" panose="020B0604030504040204" pitchFamily="34" charset="0"/>
              <a:ea typeface="MS PGothic" panose="020B0600070205080204" pitchFamily="34" charset="-128"/>
              <a:cs typeface="Verdana" panose="020B0604030504040204" pitchFamily="34" charset="0"/>
            </a:endParaRPr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21027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3200" b="0" baseline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32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  <a:endParaRPr lang="zh-CN" altLang="en-US" dirty="0"/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210271" cy="34840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 dirty="0"/>
              <a:t>18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  <a:endParaRPr lang="zh-CN" altLang="en-US" dirty="0"/>
          </a:p>
        </p:txBody>
      </p:sp>
      <p:sp>
        <p:nvSpPr>
          <p:cNvPr id="18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648000" y="1764000"/>
            <a:ext cx="10210271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MS PGothic" panose="020B0600070205080204" pitchFamily="34" charset="-128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本文</a:t>
            </a:r>
            <a:r>
              <a:rPr lang="en-US" altLang="zh-CN" dirty="0"/>
              <a:t>14 PT MS</a:t>
            </a:r>
            <a:r>
              <a:rPr lang="zh-CN" altLang="en-US" dirty="0"/>
              <a:t> </a:t>
            </a:r>
            <a:r>
              <a:rPr lang="en-US" altLang="zh-CN" dirty="0"/>
              <a:t>P</a:t>
            </a:r>
            <a:r>
              <a:rPr lang="ja-JP" altLang="en-US" dirty="0"/>
              <a:t>ゴシック</a:t>
            </a:r>
          </a:p>
        </p:txBody>
      </p:sp>
    </p:spTree>
    <p:extLst>
      <p:ext uri="{BB962C8B-B14F-4D97-AF65-F5344CB8AC3E}">
        <p14:creationId xmlns:p14="http://schemas.microsoft.com/office/powerpoint/2010/main" val="3889197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 userDrawn="1"/>
        </p:nvSpPr>
        <p:spPr>
          <a:xfrm rot="10800000" flipH="1" flipV="1">
            <a:off x="7888622" y="380895"/>
            <a:ext cx="3443006" cy="3440888"/>
          </a:xfrm>
          <a:custGeom>
            <a:avLst/>
            <a:gdLst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6771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9092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09092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8941"/>
              <a:gd name="connsiteY0" fmla="*/ 0 h 2616731"/>
              <a:gd name="connsiteX1" fmla="*/ 2241386 w 2518941"/>
              <a:gd name="connsiteY1" fmla="*/ 0 h 2616731"/>
              <a:gd name="connsiteX2" fmla="*/ 2518375 w 2518941"/>
              <a:gd name="connsiteY2" fmla="*/ 333120 h 2616731"/>
              <a:gd name="connsiteX3" fmla="*/ 2515238 w 2518941"/>
              <a:gd name="connsiteY3" fmla="*/ 2616731 h 2616731"/>
              <a:gd name="connsiteX4" fmla="*/ 0 w 2518941"/>
              <a:gd name="connsiteY4" fmla="*/ 2616731 h 2616731"/>
              <a:gd name="connsiteX5" fmla="*/ 0 w 2518941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3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3734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21160"/>
              <a:gd name="connsiteY0" fmla="*/ 0 h 2616731"/>
              <a:gd name="connsiteX1" fmla="*/ 2241386 w 2521160"/>
              <a:gd name="connsiteY1" fmla="*/ 0 h 2616731"/>
              <a:gd name="connsiteX2" fmla="*/ 2520697 w 2521160"/>
              <a:gd name="connsiteY2" fmla="*/ 333120 h 2616731"/>
              <a:gd name="connsiteX3" fmla="*/ 2515238 w 2521160"/>
              <a:gd name="connsiteY3" fmla="*/ 2616731 h 2616731"/>
              <a:gd name="connsiteX4" fmla="*/ 0 w 2521160"/>
              <a:gd name="connsiteY4" fmla="*/ 2616731 h 2616731"/>
              <a:gd name="connsiteX5" fmla="*/ 0 w 2521160"/>
              <a:gd name="connsiteY5" fmla="*/ 0 h 2616731"/>
              <a:gd name="connsiteX0" fmla="*/ 0 w 2518942"/>
              <a:gd name="connsiteY0" fmla="*/ 0 h 2616731"/>
              <a:gd name="connsiteX1" fmla="*/ 2241386 w 2518942"/>
              <a:gd name="connsiteY1" fmla="*/ 0 h 2616731"/>
              <a:gd name="connsiteX2" fmla="*/ 2518376 w 2518942"/>
              <a:gd name="connsiteY2" fmla="*/ 333120 h 2616731"/>
              <a:gd name="connsiteX3" fmla="*/ 2515238 w 2518942"/>
              <a:gd name="connsiteY3" fmla="*/ 2616731 h 2616731"/>
              <a:gd name="connsiteX4" fmla="*/ 0 w 2518942"/>
              <a:gd name="connsiteY4" fmla="*/ 2616731 h 2616731"/>
              <a:gd name="connsiteX5" fmla="*/ 0 w 2518942"/>
              <a:gd name="connsiteY5" fmla="*/ 0 h 2616731"/>
              <a:gd name="connsiteX0" fmla="*/ 0 w 2518942"/>
              <a:gd name="connsiteY0" fmla="*/ 0 h 2616731"/>
              <a:gd name="connsiteX1" fmla="*/ 2241386 w 2518942"/>
              <a:gd name="connsiteY1" fmla="*/ 0 h 2616731"/>
              <a:gd name="connsiteX2" fmla="*/ 2518376 w 2518942"/>
              <a:gd name="connsiteY2" fmla="*/ 333120 h 2616731"/>
              <a:gd name="connsiteX3" fmla="*/ 2515238 w 2518942"/>
              <a:gd name="connsiteY3" fmla="*/ 2616731 h 2616731"/>
              <a:gd name="connsiteX4" fmla="*/ 0 w 2518942"/>
              <a:gd name="connsiteY4" fmla="*/ 2616731 h 2616731"/>
              <a:gd name="connsiteX5" fmla="*/ 0 w 2518942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4 w 2515238"/>
              <a:gd name="connsiteY2" fmla="*/ 333120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5238"/>
              <a:gd name="connsiteY0" fmla="*/ 0 h 2616731"/>
              <a:gd name="connsiteX1" fmla="*/ 2241386 w 2515238"/>
              <a:gd name="connsiteY1" fmla="*/ 0 h 2616731"/>
              <a:gd name="connsiteX2" fmla="*/ 2511414 w 2515238"/>
              <a:gd name="connsiteY2" fmla="*/ 335534 h 2616731"/>
              <a:gd name="connsiteX3" fmla="*/ 2515238 w 2515238"/>
              <a:gd name="connsiteY3" fmla="*/ 2616731 h 2616731"/>
              <a:gd name="connsiteX4" fmla="*/ 0 w 2515238"/>
              <a:gd name="connsiteY4" fmla="*/ 2616731 h 2616731"/>
              <a:gd name="connsiteX5" fmla="*/ 0 w 2515238"/>
              <a:gd name="connsiteY5" fmla="*/ 0 h 2616731"/>
              <a:gd name="connsiteX0" fmla="*/ 0 w 2516786"/>
              <a:gd name="connsiteY0" fmla="*/ 0 h 2616731"/>
              <a:gd name="connsiteX1" fmla="*/ 2241386 w 2516786"/>
              <a:gd name="connsiteY1" fmla="*/ 0 h 2616731"/>
              <a:gd name="connsiteX2" fmla="*/ 2516056 w 2516786"/>
              <a:gd name="connsiteY2" fmla="*/ 335534 h 2616731"/>
              <a:gd name="connsiteX3" fmla="*/ 2515238 w 2516786"/>
              <a:gd name="connsiteY3" fmla="*/ 2616731 h 2616731"/>
              <a:gd name="connsiteX4" fmla="*/ 0 w 2516786"/>
              <a:gd name="connsiteY4" fmla="*/ 2616731 h 2616731"/>
              <a:gd name="connsiteX5" fmla="*/ 0 w 2516786"/>
              <a:gd name="connsiteY5" fmla="*/ 0 h 2616731"/>
              <a:gd name="connsiteX0" fmla="*/ 0 w 2516786"/>
              <a:gd name="connsiteY0" fmla="*/ 0 h 2616731"/>
              <a:gd name="connsiteX1" fmla="*/ 2241386 w 2516786"/>
              <a:gd name="connsiteY1" fmla="*/ 0 h 2616731"/>
              <a:gd name="connsiteX2" fmla="*/ 2516056 w 2516786"/>
              <a:gd name="connsiteY2" fmla="*/ 335534 h 2616731"/>
              <a:gd name="connsiteX3" fmla="*/ 2515238 w 2516786"/>
              <a:gd name="connsiteY3" fmla="*/ 2616731 h 2616731"/>
              <a:gd name="connsiteX4" fmla="*/ 0 w 2516786"/>
              <a:gd name="connsiteY4" fmla="*/ 2616731 h 2616731"/>
              <a:gd name="connsiteX5" fmla="*/ 0 w 2516786"/>
              <a:gd name="connsiteY5" fmla="*/ 0 h 2616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16786" h="2616731">
                <a:moveTo>
                  <a:pt x="0" y="0"/>
                </a:moveTo>
                <a:lnTo>
                  <a:pt x="2241386" y="0"/>
                </a:lnTo>
                <a:cubicBezTo>
                  <a:pt x="2481475" y="0"/>
                  <a:pt x="2514315" y="99067"/>
                  <a:pt x="2516056" y="335534"/>
                </a:cubicBezTo>
                <a:cubicBezTo>
                  <a:pt x="2518878" y="1096738"/>
                  <a:pt x="2512416" y="1855527"/>
                  <a:pt x="2515238" y="2616731"/>
                </a:cubicBezTo>
                <a:lnTo>
                  <a:pt x="0" y="2616731"/>
                </a:lnTo>
                <a:lnTo>
                  <a:pt x="0" y="0"/>
                </a:lnTo>
                <a:close/>
              </a:path>
            </a:pathLst>
          </a:custGeom>
          <a:solidFill>
            <a:srgbClr val="005B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867" dirty="0">
              <a:solidFill>
                <a:srgbClr val="E7E6E6">
                  <a:lumMod val="10000"/>
                </a:srgb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7369" y="5984177"/>
            <a:ext cx="1534187" cy="498977"/>
          </a:xfrm>
          <a:prstGeom prst="rect">
            <a:avLst/>
          </a:prstGeom>
        </p:spPr>
      </p:pic>
      <p:sp>
        <p:nvSpPr>
          <p:cNvPr id="18" name="文本框 17"/>
          <p:cNvSpPr txBox="1"/>
          <p:nvPr userDrawn="1"/>
        </p:nvSpPr>
        <p:spPr>
          <a:xfrm>
            <a:off x="836421" y="6233666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srgbClr val="323232"/>
                </a:solidFill>
                <a:latin typeface="Verdana" panose="020B0604030504040204" pitchFamily="34" charset="0"/>
              </a:rPr>
              <a:t>Copyright © 2024 Neusoft Corporation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836421" y="6030540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占位符 126"/>
          <p:cNvSpPr>
            <a:spLocks noGrp="1"/>
          </p:cNvSpPr>
          <p:nvPr>
            <p:ph type="body" sz="quarter" idx="19" hasCustomPrompt="1"/>
          </p:nvPr>
        </p:nvSpPr>
        <p:spPr>
          <a:xfrm>
            <a:off x="855662" y="5469496"/>
            <a:ext cx="8580438" cy="339645"/>
          </a:xfrm>
          <a:prstGeom prst="rect">
            <a:avLst/>
          </a:prstGeom>
          <a:noFill/>
        </p:spPr>
        <p:txBody>
          <a:bodyPr wrap="square" tIns="4680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演讲人                </a:t>
            </a:r>
            <a:r>
              <a:rPr lang="en-US" altLang="zh-CN" dirty="0"/>
              <a:t>16pt </a:t>
            </a:r>
            <a:r>
              <a:rPr lang="zh-CN" altLang="en-US" dirty="0"/>
              <a:t>微软雅黑</a:t>
            </a: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855662" y="4144966"/>
            <a:ext cx="85804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36pt </a:t>
            </a:r>
            <a:r>
              <a:rPr lang="zh-CN" altLang="en-US" dirty="0"/>
              <a:t>加粗</a:t>
            </a:r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6" name="图片占位符 29"/>
          <p:cNvSpPr>
            <a:spLocks noGrp="1"/>
          </p:cNvSpPr>
          <p:nvPr>
            <p:ph type="pic" sz="quarter" idx="18"/>
          </p:nvPr>
        </p:nvSpPr>
        <p:spPr>
          <a:xfrm>
            <a:off x="897499" y="380894"/>
            <a:ext cx="6926400" cy="3441600"/>
          </a:xfrm>
          <a:custGeom>
            <a:avLst/>
            <a:gdLst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3195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493195 w 6927595"/>
              <a:gd name="connsiteY10" fmla="*/ 3433762 h 3434513"/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6373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493195 w 6927595"/>
              <a:gd name="connsiteY10" fmla="*/ 3433762 h 3434513"/>
              <a:gd name="connsiteX11" fmla="*/ 3496373 w 6927595"/>
              <a:gd name="connsiteY11" fmla="*/ 0 h 3434513"/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6373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505908 w 6927595"/>
              <a:gd name="connsiteY10" fmla="*/ 3433762 h 3434513"/>
              <a:gd name="connsiteX11" fmla="*/ 3496373 w 6927595"/>
              <a:gd name="connsiteY11" fmla="*/ 0 h 3434513"/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6373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503524 w 6927595"/>
              <a:gd name="connsiteY10" fmla="*/ 3433762 h 3434513"/>
              <a:gd name="connsiteX11" fmla="*/ 3496373 w 6927595"/>
              <a:gd name="connsiteY11" fmla="*/ 0 h 3434513"/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6373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498758 w 6927595"/>
              <a:gd name="connsiteY10" fmla="*/ 3433762 h 3434513"/>
              <a:gd name="connsiteX11" fmla="*/ 3496373 w 6927595"/>
              <a:gd name="connsiteY11" fmla="*/ 0 h 3434513"/>
              <a:gd name="connsiteX0" fmla="*/ 217180 w 6927595"/>
              <a:gd name="connsiteY0" fmla="*/ 301 h 3434513"/>
              <a:gd name="connsiteX1" fmla="*/ 3433404 w 6927595"/>
              <a:gd name="connsiteY1" fmla="*/ 301 h 3434513"/>
              <a:gd name="connsiteX2" fmla="*/ 3434400 w 6927595"/>
              <a:gd name="connsiteY2" fmla="*/ 1297 h 3434513"/>
              <a:gd name="connsiteX3" fmla="*/ 3434400 w 6927595"/>
              <a:gd name="connsiteY3" fmla="*/ 3434513 h 3434513"/>
              <a:gd name="connsiteX4" fmla="*/ 0 w 6927595"/>
              <a:gd name="connsiteY4" fmla="*/ 3434513 h 3434513"/>
              <a:gd name="connsiteX5" fmla="*/ 0 w 6927595"/>
              <a:gd name="connsiteY5" fmla="*/ 217481 h 3434513"/>
              <a:gd name="connsiteX6" fmla="*/ 217180 w 6927595"/>
              <a:gd name="connsiteY6" fmla="*/ 301 h 3434513"/>
              <a:gd name="connsiteX7" fmla="*/ 3498758 w 6927595"/>
              <a:gd name="connsiteY7" fmla="*/ 0 h 3434513"/>
              <a:gd name="connsiteX8" fmla="*/ 6927595 w 6927595"/>
              <a:gd name="connsiteY8" fmla="*/ 0 h 3434513"/>
              <a:gd name="connsiteX9" fmla="*/ 6927595 w 6927595"/>
              <a:gd name="connsiteY9" fmla="*/ 3433762 h 3434513"/>
              <a:gd name="connsiteX10" fmla="*/ 3498758 w 6927595"/>
              <a:gd name="connsiteY10" fmla="*/ 3433762 h 3434513"/>
              <a:gd name="connsiteX11" fmla="*/ 3498758 w 6927595"/>
              <a:gd name="connsiteY11" fmla="*/ 0 h 3434513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39167 w 6927595"/>
              <a:gd name="connsiteY2" fmla="*/ 0 h 3435581"/>
              <a:gd name="connsiteX3" fmla="*/ 3434400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498758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498758 w 6927595"/>
              <a:gd name="connsiteY10" fmla="*/ 3434830 h 3435581"/>
              <a:gd name="connsiteX11" fmla="*/ 3498758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39167 w 6927595"/>
              <a:gd name="connsiteY2" fmla="*/ 0 h 3435581"/>
              <a:gd name="connsiteX3" fmla="*/ 3439167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498758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498758 w 6927595"/>
              <a:gd name="connsiteY10" fmla="*/ 3434830 h 3435581"/>
              <a:gd name="connsiteX11" fmla="*/ 3498758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41550 w 6927595"/>
              <a:gd name="connsiteY2" fmla="*/ 0 h 3435581"/>
              <a:gd name="connsiteX3" fmla="*/ 3439167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498758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498758 w 6927595"/>
              <a:gd name="connsiteY10" fmla="*/ 3434830 h 3435581"/>
              <a:gd name="connsiteX11" fmla="*/ 3498758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41550 w 6927595"/>
              <a:gd name="connsiteY2" fmla="*/ 0 h 3435581"/>
              <a:gd name="connsiteX3" fmla="*/ 3441549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498758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498758 w 6927595"/>
              <a:gd name="connsiteY10" fmla="*/ 3434830 h 3435581"/>
              <a:gd name="connsiteX11" fmla="*/ 3498758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41550 w 6927595"/>
              <a:gd name="connsiteY2" fmla="*/ 0 h 3435581"/>
              <a:gd name="connsiteX3" fmla="*/ 3441549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503521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498758 w 6927595"/>
              <a:gd name="connsiteY10" fmla="*/ 3434830 h 3435581"/>
              <a:gd name="connsiteX11" fmla="*/ 3503521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41550 w 6927595"/>
              <a:gd name="connsiteY2" fmla="*/ 0 h 3435581"/>
              <a:gd name="connsiteX3" fmla="*/ 3441549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503521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503522 w 6927595"/>
              <a:gd name="connsiteY10" fmla="*/ 3434830 h 3435581"/>
              <a:gd name="connsiteX11" fmla="*/ 3503521 w 6927595"/>
              <a:gd name="connsiteY11" fmla="*/ 1068 h 3435581"/>
              <a:gd name="connsiteX0" fmla="*/ 217180 w 6927595"/>
              <a:gd name="connsiteY0" fmla="*/ 1369 h 3435581"/>
              <a:gd name="connsiteX1" fmla="*/ 3433404 w 6927595"/>
              <a:gd name="connsiteY1" fmla="*/ 1369 h 3435581"/>
              <a:gd name="connsiteX2" fmla="*/ 3441550 w 6927595"/>
              <a:gd name="connsiteY2" fmla="*/ 0 h 3435581"/>
              <a:gd name="connsiteX3" fmla="*/ 3441549 w 6927595"/>
              <a:gd name="connsiteY3" fmla="*/ 3435581 h 3435581"/>
              <a:gd name="connsiteX4" fmla="*/ 0 w 6927595"/>
              <a:gd name="connsiteY4" fmla="*/ 3435581 h 3435581"/>
              <a:gd name="connsiteX5" fmla="*/ 0 w 6927595"/>
              <a:gd name="connsiteY5" fmla="*/ 218549 h 3435581"/>
              <a:gd name="connsiteX6" fmla="*/ 217180 w 6927595"/>
              <a:gd name="connsiteY6" fmla="*/ 1369 h 3435581"/>
              <a:gd name="connsiteX7" fmla="*/ 3503521 w 6927595"/>
              <a:gd name="connsiteY7" fmla="*/ 1068 h 3435581"/>
              <a:gd name="connsiteX8" fmla="*/ 6927595 w 6927595"/>
              <a:gd name="connsiteY8" fmla="*/ 1068 h 3435581"/>
              <a:gd name="connsiteX9" fmla="*/ 6927595 w 6927595"/>
              <a:gd name="connsiteY9" fmla="*/ 3434830 h 3435581"/>
              <a:gd name="connsiteX10" fmla="*/ 3501140 w 6927595"/>
              <a:gd name="connsiteY10" fmla="*/ 3434830 h 3435581"/>
              <a:gd name="connsiteX11" fmla="*/ 3503521 w 6927595"/>
              <a:gd name="connsiteY11" fmla="*/ 1068 h 34355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927595" h="3435581">
                <a:moveTo>
                  <a:pt x="217180" y="1369"/>
                </a:moveTo>
                <a:lnTo>
                  <a:pt x="3433404" y="1369"/>
                </a:lnTo>
                <a:lnTo>
                  <a:pt x="3441550" y="0"/>
                </a:lnTo>
                <a:cubicBezTo>
                  <a:pt x="3440756" y="1145194"/>
                  <a:pt x="3442343" y="2290387"/>
                  <a:pt x="3441549" y="3435581"/>
                </a:cubicBezTo>
                <a:lnTo>
                  <a:pt x="0" y="3435581"/>
                </a:lnTo>
                <a:lnTo>
                  <a:pt x="0" y="218549"/>
                </a:lnTo>
                <a:cubicBezTo>
                  <a:pt x="0" y="98604"/>
                  <a:pt x="97235" y="1369"/>
                  <a:pt x="217180" y="1369"/>
                </a:cubicBezTo>
                <a:close/>
                <a:moveTo>
                  <a:pt x="3503521" y="1068"/>
                </a:moveTo>
                <a:lnTo>
                  <a:pt x="6927595" y="1068"/>
                </a:lnTo>
                <a:lnTo>
                  <a:pt x="6927595" y="3434830"/>
                </a:lnTo>
                <a:lnTo>
                  <a:pt x="3501140" y="3434830"/>
                </a:lnTo>
                <a:cubicBezTo>
                  <a:pt x="3502728" y="2290243"/>
                  <a:pt x="3501933" y="1145655"/>
                  <a:pt x="3503521" y="1068"/>
                </a:cubicBezTo>
                <a:close/>
              </a:path>
            </a:pathLst>
          </a:custGeom>
        </p:spPr>
        <p:txBody>
          <a:bodyPr rtlCol="0">
            <a:noAutofit/>
          </a:bodyPr>
          <a:lstStyle>
            <a:lvl1pPr marL="0" indent="0">
              <a:buNone/>
              <a:defRPr sz="140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2375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 flipV="1">
            <a:off x="817684" y="-1"/>
            <a:ext cx="10513872" cy="3596054"/>
            <a:chOff x="769935" y="364066"/>
            <a:chExt cx="7650601" cy="2616731"/>
          </a:xfrm>
        </p:grpSpPr>
        <p:sp>
          <p:nvSpPr>
            <p:cNvPr id="11" name="任意多边形 10"/>
            <p:cNvSpPr/>
            <p:nvPr userDrawn="1"/>
          </p:nvSpPr>
          <p:spPr>
            <a:xfrm>
              <a:off x="769935" y="364066"/>
              <a:ext cx="2531706" cy="2616731"/>
            </a:xfrm>
            <a:custGeom>
              <a:avLst/>
              <a:gdLst>
                <a:gd name="connsiteX0" fmla="*/ 239986 w 2506662"/>
                <a:gd name="connsiteY0" fmla="*/ 0 h 2616731"/>
                <a:gd name="connsiteX1" fmla="*/ 2506662 w 2506662"/>
                <a:gd name="connsiteY1" fmla="*/ 0 h 2616731"/>
                <a:gd name="connsiteX2" fmla="*/ 2506662 w 2506662"/>
                <a:gd name="connsiteY2" fmla="*/ 2616731 h 2616731"/>
                <a:gd name="connsiteX3" fmla="*/ 0 w 2506662"/>
                <a:gd name="connsiteY3" fmla="*/ 2616731 h 2616731"/>
                <a:gd name="connsiteX4" fmla="*/ 0 w 2506662"/>
                <a:gd name="connsiteY4" fmla="*/ 350053 h 2616731"/>
                <a:gd name="connsiteX5" fmla="*/ 239986 w 2506662"/>
                <a:gd name="connsiteY5" fmla="*/ 0 h 26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6662" h="2616731">
                  <a:moveTo>
                    <a:pt x="239986" y="0"/>
                  </a:moveTo>
                  <a:lnTo>
                    <a:pt x="2506662" y="0"/>
                  </a:lnTo>
                  <a:lnTo>
                    <a:pt x="2506662" y="2616731"/>
                  </a:lnTo>
                  <a:lnTo>
                    <a:pt x="0" y="2616731"/>
                  </a:lnTo>
                  <a:lnTo>
                    <a:pt x="0" y="350053"/>
                  </a:lnTo>
                  <a:cubicBezTo>
                    <a:pt x="0" y="109964"/>
                    <a:pt x="-103" y="0"/>
                    <a:pt x="239986" y="0"/>
                  </a:cubicBezTo>
                  <a:close/>
                </a:path>
              </a:pathLst>
            </a:cu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" name="任意多边形 11"/>
            <p:cNvSpPr/>
            <p:nvPr userDrawn="1"/>
          </p:nvSpPr>
          <p:spPr>
            <a:xfrm>
              <a:off x="3343860" y="364066"/>
              <a:ext cx="2510520" cy="2616731"/>
            </a:xfrm>
            <a:custGeom>
              <a:avLst/>
              <a:gdLst>
                <a:gd name="connsiteX0" fmla="*/ 0 w 2506662"/>
                <a:gd name="connsiteY0" fmla="*/ 0 h 2616731"/>
                <a:gd name="connsiteX1" fmla="*/ 2506662 w 2506662"/>
                <a:gd name="connsiteY1" fmla="*/ 0 h 2616731"/>
                <a:gd name="connsiteX2" fmla="*/ 2506662 w 2506662"/>
                <a:gd name="connsiteY2" fmla="*/ 2616731 h 2616731"/>
                <a:gd name="connsiteX3" fmla="*/ 0 w 2506662"/>
                <a:gd name="connsiteY3" fmla="*/ 2616731 h 2616731"/>
                <a:gd name="connsiteX4" fmla="*/ 0 w 2506662"/>
                <a:gd name="connsiteY4" fmla="*/ 0 h 26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06662" h="2616731">
                  <a:moveTo>
                    <a:pt x="0" y="0"/>
                  </a:moveTo>
                  <a:lnTo>
                    <a:pt x="2506662" y="0"/>
                  </a:lnTo>
                  <a:lnTo>
                    <a:pt x="2506662" y="2616731"/>
                  </a:lnTo>
                  <a:lnTo>
                    <a:pt x="0" y="26167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任意多边形 12"/>
            <p:cNvSpPr/>
            <p:nvPr userDrawn="1"/>
          </p:nvSpPr>
          <p:spPr>
            <a:xfrm>
              <a:off x="5898143" y="364066"/>
              <a:ext cx="2522393" cy="2616731"/>
            </a:xfrm>
            <a:custGeom>
              <a:avLst/>
              <a:gdLst>
                <a:gd name="connsiteX0" fmla="*/ 0 w 2515238"/>
                <a:gd name="connsiteY0" fmla="*/ 0 h 2616731"/>
                <a:gd name="connsiteX1" fmla="*/ 2241386 w 2515238"/>
                <a:gd name="connsiteY1" fmla="*/ 0 h 2616731"/>
                <a:gd name="connsiteX2" fmla="*/ 2506771 w 2515238"/>
                <a:gd name="connsiteY2" fmla="*/ 333120 h 2616731"/>
                <a:gd name="connsiteX3" fmla="*/ 2515238 w 2515238"/>
                <a:gd name="connsiteY3" fmla="*/ 2616731 h 2616731"/>
                <a:gd name="connsiteX4" fmla="*/ 0 w 2515238"/>
                <a:gd name="connsiteY4" fmla="*/ 2616731 h 2616731"/>
                <a:gd name="connsiteX5" fmla="*/ 0 w 2515238"/>
                <a:gd name="connsiteY5" fmla="*/ 0 h 26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15238" h="2616731">
                  <a:moveTo>
                    <a:pt x="0" y="0"/>
                  </a:moveTo>
                  <a:lnTo>
                    <a:pt x="2241386" y="0"/>
                  </a:lnTo>
                  <a:cubicBezTo>
                    <a:pt x="2481475" y="0"/>
                    <a:pt x="2506771" y="93031"/>
                    <a:pt x="2506771" y="333120"/>
                  </a:cubicBezTo>
                  <a:cubicBezTo>
                    <a:pt x="2509593" y="1094324"/>
                    <a:pt x="2512416" y="1855527"/>
                    <a:pt x="2515238" y="2616731"/>
                  </a:cubicBezTo>
                  <a:lnTo>
                    <a:pt x="0" y="26167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3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97369" y="5984177"/>
            <a:ext cx="1534187" cy="498977"/>
          </a:xfrm>
          <a:prstGeom prst="rect">
            <a:avLst/>
          </a:prstGeom>
        </p:spPr>
      </p:pic>
      <p:sp>
        <p:nvSpPr>
          <p:cNvPr id="18" name="文本框 17"/>
          <p:cNvSpPr txBox="1"/>
          <p:nvPr userDrawn="1"/>
        </p:nvSpPr>
        <p:spPr>
          <a:xfrm>
            <a:off x="836421" y="6233666"/>
            <a:ext cx="391106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50000"/>
              <a:buFont typeface="Wingdings" panose="05000000000000000000" pitchFamily="2" charset="2"/>
              <a:buNone/>
            </a:pPr>
            <a:r>
              <a:rPr lang="en-US" altLang="zh-CN" sz="1000" dirty="0">
                <a:solidFill>
                  <a:srgbClr val="323232"/>
                </a:solidFill>
                <a:latin typeface="Verdana" panose="020B0604030504040204" pitchFamily="34" charset="0"/>
              </a:rPr>
              <a:t>Copyright © 2024 Neusoft Corporation</a:t>
            </a:r>
          </a:p>
        </p:txBody>
      </p:sp>
      <p:sp>
        <p:nvSpPr>
          <p:cNvPr id="20" name="矩形 19"/>
          <p:cNvSpPr/>
          <p:nvPr userDrawn="1"/>
        </p:nvSpPr>
        <p:spPr>
          <a:xfrm>
            <a:off x="836421" y="6030540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文本占位符 126"/>
          <p:cNvSpPr>
            <a:spLocks noGrp="1"/>
          </p:cNvSpPr>
          <p:nvPr>
            <p:ph type="body" sz="quarter" idx="19" hasCustomPrompt="1"/>
          </p:nvPr>
        </p:nvSpPr>
        <p:spPr>
          <a:xfrm>
            <a:off x="855662" y="4046218"/>
            <a:ext cx="6949343" cy="585866"/>
          </a:xfrm>
          <a:prstGeom prst="rect">
            <a:avLst/>
          </a:prstGeom>
          <a:noFill/>
        </p:spPr>
        <p:txBody>
          <a:bodyPr wrap="square" tIns="46800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pPr lvl="0"/>
            <a:r>
              <a:rPr lang="zh-CN" altLang="en-US" dirty="0"/>
              <a:t>演讲人                </a:t>
            </a:r>
            <a:endParaRPr lang="en-US" altLang="zh-CN" dirty="0"/>
          </a:p>
          <a:p>
            <a:pPr lvl="0"/>
            <a:r>
              <a:rPr lang="en-US" altLang="zh-CN" dirty="0"/>
              <a:t>16pt </a:t>
            </a:r>
            <a:r>
              <a:rPr lang="zh-CN" altLang="en-US" dirty="0"/>
              <a:t>微软雅黑</a:t>
            </a:r>
          </a:p>
        </p:txBody>
      </p:sp>
      <p:sp>
        <p:nvSpPr>
          <p:cNvPr id="25" name="文本占位符 5"/>
          <p:cNvSpPr>
            <a:spLocks noGrp="1"/>
          </p:cNvSpPr>
          <p:nvPr>
            <p:ph type="body" sz="quarter" idx="14" hasCustomPrompt="1"/>
          </p:nvPr>
        </p:nvSpPr>
        <p:spPr>
          <a:xfrm>
            <a:off x="1245637" y="789128"/>
            <a:ext cx="6060772" cy="1938992"/>
          </a:xfrm>
          <a:prstGeom prst="rect">
            <a:avLst/>
          </a:prstGeom>
          <a:solidFill>
            <a:srgbClr val="005BAC"/>
          </a:solidFill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baseline="0">
                <a:solidFill>
                  <a:schemeClr val="bg1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40pt </a:t>
            </a:r>
            <a:r>
              <a:rPr lang="zh-CN" altLang="en-US" dirty="0"/>
              <a:t>加粗</a:t>
            </a:r>
            <a:endParaRPr lang="en-US" altLang="zh-CN" dirty="0"/>
          </a:p>
          <a:p>
            <a:r>
              <a:rPr lang="zh-CN" altLang="en-US" dirty="0"/>
              <a:t>此处为标题位</a:t>
            </a:r>
            <a:r>
              <a:rPr lang="en-US" altLang="zh-CN" dirty="0"/>
              <a:t>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163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分隔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9"/>
          <p:cNvSpPr>
            <a:spLocks noGrp="1"/>
          </p:cNvSpPr>
          <p:nvPr>
            <p:ph type="body" sz="quarter" idx="10" hasCustomPrompt="1"/>
          </p:nvPr>
        </p:nvSpPr>
        <p:spPr>
          <a:xfrm>
            <a:off x="2972329" y="2789784"/>
            <a:ext cx="8305271" cy="127843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>
                <a:solidFill>
                  <a:srgbClr val="005BAC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分隔页：</a:t>
            </a:r>
            <a:endParaRPr lang="en-US" altLang="zh-CN" dirty="0"/>
          </a:p>
          <a:p>
            <a:r>
              <a:rPr lang="zh-CN" altLang="en-US" dirty="0"/>
              <a:t>微软雅黑 </a:t>
            </a:r>
            <a:r>
              <a:rPr lang="en-US" altLang="zh-CN" dirty="0"/>
              <a:t>Verdana 36pt </a:t>
            </a:r>
            <a:r>
              <a:rPr lang="zh-CN" altLang="en-US" dirty="0"/>
              <a:t>加粗</a:t>
            </a:r>
          </a:p>
        </p:txBody>
      </p:sp>
      <p:grpSp>
        <p:nvGrpSpPr>
          <p:cNvPr id="4" name="组合 3"/>
          <p:cNvGrpSpPr/>
          <p:nvPr userDrawn="1"/>
        </p:nvGrpSpPr>
        <p:grpSpPr>
          <a:xfrm flipH="1">
            <a:off x="795943" y="1830878"/>
            <a:ext cx="1571106" cy="3196245"/>
            <a:chOff x="795943" y="1234670"/>
            <a:chExt cx="1571106" cy="3196245"/>
          </a:xfrm>
        </p:grpSpPr>
        <p:sp>
          <p:nvSpPr>
            <p:cNvPr id="5" name="单圆角矩形 4"/>
            <p:cNvSpPr/>
            <p:nvPr userDrawn="1"/>
          </p:nvSpPr>
          <p:spPr>
            <a:xfrm flipH="1">
              <a:off x="795943" y="1234670"/>
              <a:ext cx="1571106" cy="1571106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单圆角矩形 5"/>
            <p:cNvSpPr/>
            <p:nvPr userDrawn="1"/>
          </p:nvSpPr>
          <p:spPr>
            <a:xfrm flipH="1" flipV="1">
              <a:off x="795943" y="2859809"/>
              <a:ext cx="1571106" cy="1571106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110582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1" name="矩形 10"/>
          <p:cNvSpPr/>
          <p:nvPr userDrawn="1"/>
        </p:nvSpPr>
        <p:spPr>
          <a:xfrm>
            <a:off x="660929" y="6378806"/>
            <a:ext cx="69762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东软秘密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3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61321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10798100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  <a:p>
            <a:pPr lvl="0"/>
            <a:endParaRPr lang="en-US" altLang="zh-CN" dirty="0"/>
          </a:p>
        </p:txBody>
      </p:sp>
      <p:sp>
        <p:nvSpPr>
          <p:cNvPr id="11" name="矩形 10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8000" y="432000"/>
            <a:ext cx="10798100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3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100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5949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正文页 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 userDrawn="1"/>
        </p:nvGrpSpPr>
        <p:grpSpPr>
          <a:xfrm>
            <a:off x="11722100" y="514350"/>
            <a:ext cx="469900" cy="960378"/>
            <a:chOff x="11802593" y="514350"/>
            <a:chExt cx="407324" cy="832486"/>
          </a:xfrm>
        </p:grpSpPr>
        <p:sp>
          <p:nvSpPr>
            <p:cNvPr id="6" name="单圆角矩形 5"/>
            <p:cNvSpPr/>
            <p:nvPr/>
          </p:nvSpPr>
          <p:spPr>
            <a:xfrm flipH="1">
              <a:off x="11802593" y="514350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B3E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单圆角矩形 6"/>
            <p:cNvSpPr/>
            <p:nvPr/>
          </p:nvSpPr>
          <p:spPr>
            <a:xfrm flipH="1" flipV="1">
              <a:off x="11802593" y="939512"/>
              <a:ext cx="407324" cy="407324"/>
            </a:xfrm>
            <a:prstGeom prst="round1Rect">
              <a:avLst>
                <a:gd name="adj" fmla="val 8202"/>
              </a:avLst>
            </a:prstGeom>
            <a:solidFill>
              <a:srgbClr val="005B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矩形 12"/>
          <p:cNvSpPr/>
          <p:nvPr userDrawn="1"/>
        </p:nvSpPr>
        <p:spPr>
          <a:xfrm>
            <a:off x="660929" y="6378806"/>
            <a:ext cx="1723549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1000" dirty="0">
                <a:solidFill>
                  <a:srgbClr val="32323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此处标注东软信息安全密级</a:t>
            </a:r>
            <a:endParaRPr lang="zh-CN" altLang="en-US" sz="1000" dirty="0">
              <a:solidFill>
                <a:srgbClr val="32323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占位符 11"/>
          <p:cNvSpPr>
            <a:spLocks noGrp="1"/>
          </p:cNvSpPr>
          <p:nvPr>
            <p:ph type="body" sz="quarter" idx="13" hasCustomPrompt="1"/>
          </p:nvPr>
        </p:nvSpPr>
        <p:spPr>
          <a:xfrm>
            <a:off x="647999" y="432000"/>
            <a:ext cx="10798099" cy="57282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32pt </a:t>
            </a:r>
            <a:r>
              <a:rPr lang="zh-CN" altLang="en-US" dirty="0"/>
              <a:t>加粗 </a:t>
            </a:r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648000" y="1116000"/>
            <a:ext cx="10798098" cy="3484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aseline="0">
                <a:solidFill>
                  <a:srgbClr val="00B3EA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18pt </a:t>
            </a:r>
            <a:endParaRPr lang="zh-CN" altLang="en-US" dirty="0"/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648000" y="1764000"/>
            <a:ext cx="5373977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  <p:sp>
        <p:nvSpPr>
          <p:cNvPr id="18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6361611" y="1764000"/>
            <a:ext cx="5084488" cy="3935384"/>
          </a:xfrm>
          <a:prstGeom prst="rect">
            <a:avLst/>
          </a:prstGeom>
        </p:spPr>
        <p:txBody>
          <a:bodyPr>
            <a:normAutofit/>
          </a:bodyPr>
          <a:lstStyle>
            <a:lvl1pPr marL="285750" indent="-285750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aseline="0">
                <a:solidFill>
                  <a:srgbClr val="323232"/>
                </a:solidFill>
                <a:latin typeface="Verdana" panose="020B0604030504040204" pitchFamily="34" charset="0"/>
                <a:ea typeface="微软雅黑" panose="020B0503020204020204" pitchFamily="34" charset="-122"/>
                <a:cs typeface="Verdana" panose="020B0604030504040204" pitchFamily="34" charset="0"/>
              </a:defRPr>
            </a:lvl1pPr>
          </a:lstStyle>
          <a:p>
            <a:r>
              <a:rPr lang="zh-CN" altLang="en-US" dirty="0"/>
              <a:t>正文 微软雅黑 </a:t>
            </a:r>
            <a:r>
              <a:rPr lang="en-US" altLang="zh-CN" dirty="0"/>
              <a:t>Verdana</a:t>
            </a:r>
            <a:r>
              <a:rPr lang="zh-CN" altLang="en-US" dirty="0"/>
              <a:t> </a:t>
            </a:r>
            <a:r>
              <a:rPr lang="en-US" altLang="zh-CN" dirty="0"/>
              <a:t>14pt</a:t>
            </a:r>
          </a:p>
          <a:p>
            <a:endParaRPr lang="en-US" altLang="zh-CN" dirty="0"/>
          </a:p>
          <a:p>
            <a:pPr lvl="0"/>
            <a:r>
              <a:rPr lang="zh-CN" altLang="en-US" dirty="0"/>
              <a:t>单击此处添加正文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44251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712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形状 7">
            <a:extLst>
              <a:ext uri="{FF2B5EF4-FFF2-40B4-BE49-F238E27FC236}">
                <a16:creationId xmlns:a16="http://schemas.microsoft.com/office/drawing/2014/main" id="{916FB763-9254-38B7-09EB-CCAAE7B24D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17375E"/>
              </a:gs>
              <a:gs pos="50000">
                <a:srgbClr val="0B4985"/>
              </a:gs>
              <a:gs pos="100000">
                <a:srgbClr val="005BAC"/>
              </a:gs>
            </a:gsLst>
            <a:lin ang="2700000" scaled="1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任意形状 8">
            <a:extLst>
              <a:ext uri="{FF2B5EF4-FFF2-40B4-BE49-F238E27FC236}">
                <a16:creationId xmlns:a16="http://schemas.microsoft.com/office/drawing/2014/main" id="{E4A53965-A5A3-3522-2C5F-E2212141FD80}"/>
              </a:ext>
            </a:extLst>
          </p:cNvPr>
          <p:cNvSpPr/>
          <p:nvPr/>
        </p:nvSpPr>
        <p:spPr>
          <a:xfrm>
            <a:off x="8509000" y="-1016000"/>
            <a:ext cx="4572000" cy="4572000"/>
          </a:xfrm>
          <a:custGeom>
            <a:avLst/>
            <a:gdLst>
              <a:gd name="connsiteX0" fmla="*/ 4572000 w 4572000"/>
              <a:gd name="connsiteY0" fmla="*/ 2286000 h 4572000"/>
              <a:gd name="connsiteX1" fmla="*/ 2286000 w 4572000"/>
              <a:gd name="connsiteY1" fmla="*/ 4572000 h 4572000"/>
              <a:gd name="connsiteX2" fmla="*/ 0 w 4572000"/>
              <a:gd name="connsiteY2" fmla="*/ 2286000 h 4572000"/>
              <a:gd name="connsiteX3" fmla="*/ 2286000 w 4572000"/>
              <a:gd name="connsiteY3" fmla="*/ 0 h 4572000"/>
              <a:gd name="connsiteX4" fmla="*/ 4572000 w 4572000"/>
              <a:gd name="connsiteY4" fmla="*/ 2286000 h 457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0" h="4572000">
                <a:moveTo>
                  <a:pt x="4572000" y="2286000"/>
                </a:moveTo>
                <a:cubicBezTo>
                  <a:pt x="4572000" y="3548523"/>
                  <a:pt x="3548523" y="4572000"/>
                  <a:pt x="2286000" y="4572000"/>
                </a:cubicBezTo>
                <a:cubicBezTo>
                  <a:pt x="1023477" y="4572000"/>
                  <a:pt x="0" y="3548523"/>
                  <a:pt x="0" y="2286000"/>
                </a:cubicBezTo>
                <a:cubicBezTo>
                  <a:pt x="0" y="1023477"/>
                  <a:pt x="1023477" y="0"/>
                  <a:pt x="2286000" y="0"/>
                </a:cubicBezTo>
                <a:cubicBezTo>
                  <a:pt x="3548523" y="0"/>
                  <a:pt x="4572000" y="1023477"/>
                  <a:pt x="4572000" y="2286000"/>
                </a:cubicBezTo>
                <a:close/>
              </a:path>
            </a:pathLst>
          </a:custGeom>
          <a:solidFill>
            <a:srgbClr val="247BC1">
              <a:alpha val="2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E4649C18-8C49-30A3-8FAF-2797F147C035}"/>
              </a:ext>
            </a:extLst>
          </p:cNvPr>
          <p:cNvSpPr/>
          <p:nvPr/>
        </p:nvSpPr>
        <p:spPr>
          <a:xfrm>
            <a:off x="9906000" y="4191000"/>
            <a:ext cx="3048000" cy="3048000"/>
          </a:xfrm>
          <a:custGeom>
            <a:avLst/>
            <a:gdLst>
              <a:gd name="connsiteX0" fmla="*/ 3048000 w 3048000"/>
              <a:gd name="connsiteY0" fmla="*/ 1524000 h 3048000"/>
              <a:gd name="connsiteX1" fmla="*/ 1524000 w 3048000"/>
              <a:gd name="connsiteY1" fmla="*/ 3048000 h 3048000"/>
              <a:gd name="connsiteX2" fmla="*/ 0 w 3048000"/>
              <a:gd name="connsiteY2" fmla="*/ 1524000 h 3048000"/>
              <a:gd name="connsiteX3" fmla="*/ 1524000 w 3048000"/>
              <a:gd name="connsiteY3" fmla="*/ 0 h 3048000"/>
              <a:gd name="connsiteX4" fmla="*/ 3048000 w 3048000"/>
              <a:gd name="connsiteY4" fmla="*/ 1524000 h 30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48000" h="3048000">
                <a:moveTo>
                  <a:pt x="3048000" y="1524000"/>
                </a:moveTo>
                <a:cubicBezTo>
                  <a:pt x="3048000" y="2365682"/>
                  <a:pt x="2365682" y="3048000"/>
                  <a:pt x="1524000" y="3048000"/>
                </a:cubicBezTo>
                <a:cubicBezTo>
                  <a:pt x="682318" y="3048000"/>
                  <a:pt x="0" y="2365682"/>
                  <a:pt x="0" y="1524000"/>
                </a:cubicBezTo>
                <a:cubicBezTo>
                  <a:pt x="0" y="682318"/>
                  <a:pt x="682318" y="0"/>
                  <a:pt x="1524000" y="0"/>
                </a:cubicBezTo>
                <a:cubicBezTo>
                  <a:pt x="2365682" y="0"/>
                  <a:pt x="3048000" y="682318"/>
                  <a:pt x="3048000" y="1524000"/>
                </a:cubicBezTo>
                <a:close/>
              </a:path>
            </a:pathLst>
          </a:custGeom>
          <a:solidFill>
            <a:srgbClr val="6294CC">
              <a:alpha val="15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任意形状 10">
            <a:extLst>
              <a:ext uri="{FF2B5EF4-FFF2-40B4-BE49-F238E27FC236}">
                <a16:creationId xmlns:a16="http://schemas.microsoft.com/office/drawing/2014/main" id="{D00A7410-A320-EC94-A81C-19B6F23DD6B7}"/>
              </a:ext>
            </a:extLst>
          </p:cNvPr>
          <p:cNvSpPr/>
          <p:nvPr/>
        </p:nvSpPr>
        <p:spPr>
          <a:xfrm>
            <a:off x="0" y="4826000"/>
            <a:ext cx="2540000" cy="2540000"/>
          </a:xfrm>
          <a:custGeom>
            <a:avLst/>
            <a:gdLst>
              <a:gd name="connsiteX0" fmla="*/ 2540000 w 2540000"/>
              <a:gd name="connsiteY0" fmla="*/ 1270000 h 2540000"/>
              <a:gd name="connsiteX1" fmla="*/ 1270000 w 2540000"/>
              <a:gd name="connsiteY1" fmla="*/ 2540000 h 2540000"/>
              <a:gd name="connsiteX2" fmla="*/ 0 w 2540000"/>
              <a:gd name="connsiteY2" fmla="*/ 1270000 h 2540000"/>
              <a:gd name="connsiteX3" fmla="*/ 1270000 w 2540000"/>
              <a:gd name="connsiteY3" fmla="*/ 0 h 2540000"/>
              <a:gd name="connsiteX4" fmla="*/ 2540000 w 2540000"/>
              <a:gd name="connsiteY4" fmla="*/ 1270000 h 254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0" h="2540000">
                <a:moveTo>
                  <a:pt x="2540000" y="1270000"/>
                </a:moveTo>
                <a:cubicBezTo>
                  <a:pt x="2540000" y="1971401"/>
                  <a:pt x="1971402" y="2540000"/>
                  <a:pt x="1270000" y="2540000"/>
                </a:cubicBezTo>
                <a:cubicBezTo>
                  <a:pt x="568598" y="2540000"/>
                  <a:pt x="0" y="1971401"/>
                  <a:pt x="0" y="1270000"/>
                </a:cubicBezTo>
                <a:cubicBezTo>
                  <a:pt x="0" y="568598"/>
                  <a:pt x="568598" y="0"/>
                  <a:pt x="1270000" y="0"/>
                </a:cubicBezTo>
                <a:cubicBezTo>
                  <a:pt x="1971402" y="0"/>
                  <a:pt x="2540000" y="568598"/>
                  <a:pt x="2540000" y="1270000"/>
                </a:cubicBezTo>
                <a:close/>
              </a:path>
            </a:pathLst>
          </a:custGeom>
          <a:solidFill>
            <a:srgbClr val="06B4EA">
              <a:alpha val="1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任意形状 11">
            <a:extLst>
              <a:ext uri="{FF2B5EF4-FFF2-40B4-BE49-F238E27FC236}">
                <a16:creationId xmlns:a16="http://schemas.microsoft.com/office/drawing/2014/main" id="{9F8023F6-3080-69AA-EBE4-A7D49477D958}"/>
              </a:ext>
            </a:extLst>
          </p:cNvPr>
          <p:cNvSpPr/>
          <p:nvPr/>
        </p:nvSpPr>
        <p:spPr>
          <a:xfrm>
            <a:off x="4826000" y="2540000"/>
            <a:ext cx="2540000" cy="50800"/>
          </a:xfrm>
          <a:custGeom>
            <a:avLst/>
            <a:gdLst>
              <a:gd name="connsiteX0" fmla="*/ 2514600 w 2540000"/>
              <a:gd name="connsiteY0" fmla="*/ 0 h 50800"/>
              <a:gd name="connsiteX1" fmla="*/ 2540000 w 2540000"/>
              <a:gd name="connsiteY1" fmla="*/ 0 h 50800"/>
              <a:gd name="connsiteX2" fmla="*/ 2540000 w 2540000"/>
              <a:gd name="connsiteY2" fmla="*/ 50800 h 50800"/>
              <a:gd name="connsiteX3" fmla="*/ 2514600 w 2540000"/>
              <a:gd name="connsiteY3" fmla="*/ 50800 h 50800"/>
              <a:gd name="connsiteX4" fmla="*/ 25400 w 2540000"/>
              <a:gd name="connsiteY4" fmla="*/ 50800 h 50800"/>
              <a:gd name="connsiteX5" fmla="*/ 0 w 2540000"/>
              <a:gd name="connsiteY5" fmla="*/ 50800 h 50800"/>
              <a:gd name="connsiteX6" fmla="*/ 0 w 2540000"/>
              <a:gd name="connsiteY6" fmla="*/ 0 h 50800"/>
              <a:gd name="connsiteX7" fmla="*/ 25400 w 2540000"/>
              <a:gd name="connsiteY7" fmla="*/ 0 h 5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0000" h="50800">
                <a:moveTo>
                  <a:pt x="2514600" y="0"/>
                </a:moveTo>
                <a:cubicBezTo>
                  <a:pt x="2528628" y="0"/>
                  <a:pt x="2540000" y="0"/>
                  <a:pt x="2540000" y="0"/>
                </a:cubicBezTo>
                <a:lnTo>
                  <a:pt x="2540000" y="50800"/>
                </a:lnTo>
                <a:cubicBezTo>
                  <a:pt x="2540000" y="50800"/>
                  <a:pt x="2528628" y="50800"/>
                  <a:pt x="2514600" y="50800"/>
                </a:cubicBezTo>
                <a:lnTo>
                  <a:pt x="25400" y="50800"/>
                </a:lnTo>
                <a:cubicBezTo>
                  <a:pt x="11372" y="50800"/>
                  <a:pt x="0" y="50800"/>
                  <a:pt x="0" y="50800"/>
                </a:cubicBezTo>
                <a:lnTo>
                  <a:pt x="0" y="0"/>
                </a:lnTo>
                <a:cubicBezTo>
                  <a:pt x="0" y="0"/>
                  <a:pt x="11372" y="0"/>
                  <a:pt x="25400" y="0"/>
                </a:cubicBezTo>
                <a:close/>
              </a:path>
            </a:pathLst>
          </a:custGeom>
          <a:gradFill>
            <a:gsLst>
              <a:gs pos="0">
                <a:srgbClr val="06B4EA"/>
              </a:gs>
              <a:gs pos="50000">
                <a:srgbClr val="44BEED"/>
              </a:gs>
              <a:gs pos="100000">
                <a:srgbClr val="82C8F0"/>
              </a:gs>
            </a:gsLst>
            <a:lin ang="0" scaled="1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23221ED-A4BD-333D-AEE8-42A55A299DB5}"/>
              </a:ext>
            </a:extLst>
          </p:cNvPr>
          <p:cNvSpPr txBox="1"/>
          <p:nvPr/>
        </p:nvSpPr>
        <p:spPr>
          <a:xfrm>
            <a:off x="3989045" y="2689414"/>
            <a:ext cx="4213910" cy="83099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48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93EAF66-38C7-B5D4-37A5-C0000620CC7E}"/>
              </a:ext>
            </a:extLst>
          </p:cNvPr>
          <p:cNvSpPr txBox="1"/>
          <p:nvPr/>
        </p:nvSpPr>
        <p:spPr>
          <a:xfrm>
            <a:off x="4157809" y="3700780"/>
            <a:ext cx="387638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驱动的智能软件测试平台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B08F9201-ABDF-DF21-848C-85AD84B4560B}"/>
              </a:ext>
            </a:extLst>
          </p:cNvPr>
          <p:cNvSpPr/>
          <p:nvPr/>
        </p:nvSpPr>
        <p:spPr>
          <a:xfrm>
            <a:off x="4826000" y="4318000"/>
            <a:ext cx="2540000" cy="25400"/>
          </a:xfrm>
          <a:custGeom>
            <a:avLst/>
            <a:gdLst>
              <a:gd name="connsiteX0" fmla="*/ 2527300 w 2540000"/>
              <a:gd name="connsiteY0" fmla="*/ 0 h 25400"/>
              <a:gd name="connsiteX1" fmla="*/ 2540000 w 2540000"/>
              <a:gd name="connsiteY1" fmla="*/ 0 h 25400"/>
              <a:gd name="connsiteX2" fmla="*/ 2540000 w 2540000"/>
              <a:gd name="connsiteY2" fmla="*/ 25400 h 25400"/>
              <a:gd name="connsiteX3" fmla="*/ 2527300 w 2540000"/>
              <a:gd name="connsiteY3" fmla="*/ 25400 h 25400"/>
              <a:gd name="connsiteX4" fmla="*/ 12700 w 2540000"/>
              <a:gd name="connsiteY4" fmla="*/ 25400 h 25400"/>
              <a:gd name="connsiteX5" fmla="*/ 0 w 2540000"/>
              <a:gd name="connsiteY5" fmla="*/ 25400 h 25400"/>
              <a:gd name="connsiteX6" fmla="*/ 0 w 2540000"/>
              <a:gd name="connsiteY6" fmla="*/ 0 h 25400"/>
              <a:gd name="connsiteX7" fmla="*/ 12700 w 2540000"/>
              <a:gd name="connsiteY7" fmla="*/ 0 h 2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0000" h="25400">
                <a:moveTo>
                  <a:pt x="2527300" y="0"/>
                </a:moveTo>
                <a:cubicBezTo>
                  <a:pt x="2534314" y="0"/>
                  <a:pt x="2540000" y="0"/>
                  <a:pt x="2540000" y="0"/>
                </a:cubicBezTo>
                <a:lnTo>
                  <a:pt x="2540000" y="25400"/>
                </a:lnTo>
                <a:cubicBezTo>
                  <a:pt x="2540000" y="25400"/>
                  <a:pt x="2534314" y="25400"/>
                  <a:pt x="2527300" y="25400"/>
                </a:cubicBezTo>
                <a:lnTo>
                  <a:pt x="12700" y="25400"/>
                </a:lnTo>
                <a:cubicBezTo>
                  <a:pt x="5686" y="25400"/>
                  <a:pt x="0" y="25400"/>
                  <a:pt x="0" y="25400"/>
                </a:cubicBezTo>
                <a:lnTo>
                  <a:pt x="0" y="0"/>
                </a:lnTo>
                <a:cubicBezTo>
                  <a:pt x="0" y="0"/>
                  <a:pt x="5686" y="0"/>
                  <a:pt x="12700" y="0"/>
                </a:cubicBezTo>
                <a:close/>
              </a:path>
            </a:pathLst>
          </a:cu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0D2CFF3-CFDF-C26B-7D1C-B2BB09135C92}"/>
              </a:ext>
            </a:extLst>
          </p:cNvPr>
          <p:cNvSpPr txBox="1"/>
          <p:nvPr/>
        </p:nvSpPr>
        <p:spPr>
          <a:xfrm>
            <a:off x="4875153" y="4792980"/>
            <a:ext cx="24416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公司内部产品发布与推广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BA0E4A8-3599-80A6-64C6-9B79276DF98E}"/>
              </a:ext>
            </a:extLst>
          </p:cNvPr>
          <p:cNvSpPr txBox="1"/>
          <p:nvPr/>
        </p:nvSpPr>
        <p:spPr>
          <a:xfrm>
            <a:off x="5625358" y="5872480"/>
            <a:ext cx="9412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20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2026</a:t>
            </a:r>
            <a:r>
              <a:rPr lang="zh-CN" altLang="en-US" sz="120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年</a:t>
            </a:r>
            <a:r>
              <a:rPr lang="zh-CN" altLang="en-US" sz="120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  <a:r>
              <a:rPr lang="zh-CN" altLang="en-US" sz="120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月</a:t>
            </a:r>
          </a:p>
        </p:txBody>
      </p:sp>
      <p:sp>
        <p:nvSpPr>
          <p:cNvPr id="18" name="任意形状 17">
            <a:extLst>
              <a:ext uri="{FF2B5EF4-FFF2-40B4-BE49-F238E27FC236}">
                <a16:creationId xmlns:a16="http://schemas.microsoft.com/office/drawing/2014/main" id="{7F4C713F-E9A5-F534-7767-997D7B9E8146}"/>
              </a:ext>
            </a:extLst>
          </p:cNvPr>
          <p:cNvSpPr/>
          <p:nvPr/>
        </p:nvSpPr>
        <p:spPr>
          <a:xfrm>
            <a:off x="10922000" y="6223000"/>
            <a:ext cx="1016000" cy="381000"/>
          </a:xfrm>
          <a:custGeom>
            <a:avLst/>
            <a:gdLst>
              <a:gd name="connsiteX0" fmla="*/ 965200 w 1016000"/>
              <a:gd name="connsiteY0" fmla="*/ 0 h 381000"/>
              <a:gd name="connsiteX1" fmla="*/ 1016000 w 1016000"/>
              <a:gd name="connsiteY1" fmla="*/ 0 h 381000"/>
              <a:gd name="connsiteX2" fmla="*/ 1016000 w 1016000"/>
              <a:gd name="connsiteY2" fmla="*/ 381000 h 381000"/>
              <a:gd name="connsiteX3" fmla="*/ 965200 w 1016000"/>
              <a:gd name="connsiteY3" fmla="*/ 381000 h 381000"/>
              <a:gd name="connsiteX4" fmla="*/ 50800 w 1016000"/>
              <a:gd name="connsiteY4" fmla="*/ 381000 h 381000"/>
              <a:gd name="connsiteX5" fmla="*/ 0 w 1016000"/>
              <a:gd name="connsiteY5" fmla="*/ 381000 h 381000"/>
              <a:gd name="connsiteX6" fmla="*/ 0 w 1016000"/>
              <a:gd name="connsiteY6" fmla="*/ 0 h 381000"/>
              <a:gd name="connsiteX7" fmla="*/ 50800 w 1016000"/>
              <a:gd name="connsiteY7" fmla="*/ 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16000" h="381000">
                <a:moveTo>
                  <a:pt x="965200" y="0"/>
                </a:moveTo>
                <a:cubicBezTo>
                  <a:pt x="993256" y="0"/>
                  <a:pt x="1016000" y="0"/>
                  <a:pt x="1016000" y="0"/>
                </a:cubicBezTo>
                <a:lnTo>
                  <a:pt x="1016000" y="381000"/>
                </a:lnTo>
                <a:cubicBezTo>
                  <a:pt x="1016000" y="381000"/>
                  <a:pt x="993256" y="381000"/>
                  <a:pt x="965200" y="381000"/>
                </a:cubicBezTo>
                <a:lnTo>
                  <a:pt x="50800" y="381000"/>
                </a:lnTo>
                <a:cubicBezTo>
                  <a:pt x="22744" y="381000"/>
                  <a:pt x="0" y="381000"/>
                  <a:pt x="0" y="381000"/>
                </a:cubicBezTo>
                <a:lnTo>
                  <a:pt x="0" y="0"/>
                </a:lnTo>
                <a:cubicBezTo>
                  <a:pt x="0" y="0"/>
                  <a:pt x="22744" y="0"/>
                  <a:pt x="50800" y="0"/>
                </a:cubicBezTo>
                <a:close/>
              </a:path>
            </a:pathLst>
          </a:custGeom>
          <a:solidFill>
            <a:srgbClr val="D3EDFB">
              <a:alpha val="3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1FB98B6-CF19-B8B7-0EE5-BEE01DFB3794}"/>
              </a:ext>
            </a:extLst>
          </p:cNvPr>
          <p:cNvSpPr txBox="1"/>
          <p:nvPr/>
        </p:nvSpPr>
        <p:spPr>
          <a:xfrm>
            <a:off x="11154410" y="6316980"/>
            <a:ext cx="51969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1950598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3DD009-6D19-74F8-856E-C5052CD17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0B435252-F664-DF6F-0C9C-DC5BA002024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72226A58-6F13-E0E0-D600-294A3AE8E4A2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6BEE02E-AFAA-AE23-72D8-4DA161018B51}"/>
              </a:ext>
            </a:extLst>
          </p:cNvPr>
          <p:cNvSpPr txBox="1"/>
          <p:nvPr/>
        </p:nvSpPr>
        <p:spPr>
          <a:xfrm>
            <a:off x="543560" y="27178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测试执行与跟踪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CC76E2D1-FB9F-33E6-A121-A148A97D62AC}"/>
              </a:ext>
            </a:extLst>
          </p:cNvPr>
          <p:cNvSpPr/>
          <p:nvPr/>
        </p:nvSpPr>
        <p:spPr>
          <a:xfrm>
            <a:off x="635000" y="787400"/>
            <a:ext cx="1524000" cy="38100"/>
          </a:xfrm>
          <a:custGeom>
            <a:avLst/>
            <a:gdLst>
              <a:gd name="connsiteX0" fmla="*/ 0 w 1524000"/>
              <a:gd name="connsiteY0" fmla="*/ 0 h 38100"/>
              <a:gd name="connsiteX1" fmla="*/ 1524000 w 1524000"/>
              <a:gd name="connsiteY1" fmla="*/ 0 h 38100"/>
              <a:gd name="connsiteX2" fmla="*/ 1524000 w 1524000"/>
              <a:gd name="connsiteY2" fmla="*/ 38100 h 38100"/>
              <a:gd name="connsiteX3" fmla="*/ 0 w 1524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9D22B24-6FB4-7AFB-C833-3227E64F53BF}"/>
              </a:ext>
            </a:extLst>
          </p:cNvPr>
          <p:cNvSpPr txBox="1"/>
          <p:nvPr/>
        </p:nvSpPr>
        <p:spPr>
          <a:xfrm>
            <a:off x="543560" y="1275080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执行任务生命周期</a:t>
            </a: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2E38F19C-DCDD-44B7-E158-98D2A21837AC}"/>
              </a:ext>
            </a:extLst>
          </p:cNvPr>
          <p:cNvSpPr/>
          <p:nvPr/>
        </p:nvSpPr>
        <p:spPr>
          <a:xfrm>
            <a:off x="635000" y="1651000"/>
            <a:ext cx="1905000" cy="12700"/>
          </a:xfrm>
          <a:custGeom>
            <a:avLst/>
            <a:gdLst>
              <a:gd name="connsiteX0" fmla="*/ 0 w 1905000"/>
              <a:gd name="connsiteY0" fmla="*/ 0 h 12700"/>
              <a:gd name="connsiteX1" fmla="*/ 1905000 w 1905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05000" h="12700">
                <a:moveTo>
                  <a:pt x="0" y="0"/>
                </a:moveTo>
                <a:lnTo>
                  <a:pt x="1905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CF38FAFB-4044-BB5D-D375-53DD9F814E8D}"/>
              </a:ext>
            </a:extLst>
          </p:cNvPr>
          <p:cNvSpPr/>
          <p:nvPr/>
        </p:nvSpPr>
        <p:spPr>
          <a:xfrm>
            <a:off x="508000" y="1905000"/>
            <a:ext cx="1905000" cy="889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任意形状 11">
            <a:extLst>
              <a:ext uri="{FF2B5EF4-FFF2-40B4-BE49-F238E27FC236}">
                <a16:creationId xmlns:a16="http://schemas.microsoft.com/office/drawing/2014/main" id="{BCB78D8A-1A30-8767-7035-B7E7C6844C83}"/>
              </a:ext>
            </a:extLst>
          </p:cNvPr>
          <p:cNvSpPr/>
          <p:nvPr/>
        </p:nvSpPr>
        <p:spPr>
          <a:xfrm>
            <a:off x="1206500" y="19685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D3865A-CC45-849C-D470-85383308A20F}"/>
              </a:ext>
            </a:extLst>
          </p:cNvPr>
          <p:cNvSpPr txBox="1"/>
          <p:nvPr/>
        </p:nvSpPr>
        <p:spPr>
          <a:xfrm>
            <a:off x="1287196" y="202609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5AED2CB-0718-200D-4C4C-D9ED7C0549F1}"/>
              </a:ext>
            </a:extLst>
          </p:cNvPr>
          <p:cNvSpPr txBox="1"/>
          <p:nvPr/>
        </p:nvSpPr>
        <p:spPr>
          <a:xfrm>
            <a:off x="949960" y="24815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创建执行任务</a:t>
            </a:r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08F4B680-E8A6-C244-5396-AAE73FE0467F}"/>
              </a:ext>
            </a:extLst>
          </p:cNvPr>
          <p:cNvSpPr/>
          <p:nvPr/>
        </p:nvSpPr>
        <p:spPr>
          <a:xfrm>
            <a:off x="2562999" y="2222500"/>
            <a:ext cx="314583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8A2D9C8D-84A7-A14E-4658-A70D90D2B1E1}"/>
              </a:ext>
            </a:extLst>
          </p:cNvPr>
          <p:cNvSpPr/>
          <p:nvPr/>
        </p:nvSpPr>
        <p:spPr>
          <a:xfrm>
            <a:off x="3010929" y="1905000"/>
            <a:ext cx="1905000" cy="8890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任意形状 16">
            <a:extLst>
              <a:ext uri="{FF2B5EF4-FFF2-40B4-BE49-F238E27FC236}">
                <a16:creationId xmlns:a16="http://schemas.microsoft.com/office/drawing/2014/main" id="{C37ED709-2397-07AE-3092-FCCF1C794CBC}"/>
              </a:ext>
            </a:extLst>
          </p:cNvPr>
          <p:cNvSpPr/>
          <p:nvPr/>
        </p:nvSpPr>
        <p:spPr>
          <a:xfrm>
            <a:off x="3709429" y="19685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BBC3557-DBBF-39D1-5042-6806D895AEF4}"/>
              </a:ext>
            </a:extLst>
          </p:cNvPr>
          <p:cNvSpPr txBox="1"/>
          <p:nvPr/>
        </p:nvSpPr>
        <p:spPr>
          <a:xfrm>
            <a:off x="3790125" y="202609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3514425-C69C-8D1B-414F-3A76236504AF}"/>
              </a:ext>
            </a:extLst>
          </p:cNvPr>
          <p:cNvSpPr txBox="1"/>
          <p:nvPr/>
        </p:nvSpPr>
        <p:spPr>
          <a:xfrm>
            <a:off x="3522739" y="24815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选择用例集</a:t>
            </a:r>
          </a:p>
        </p:txBody>
      </p:sp>
      <p:sp>
        <p:nvSpPr>
          <p:cNvPr id="20" name="右箭头 19">
            <a:extLst>
              <a:ext uri="{FF2B5EF4-FFF2-40B4-BE49-F238E27FC236}">
                <a16:creationId xmlns:a16="http://schemas.microsoft.com/office/drawing/2014/main" id="{056E188E-0FF3-25CC-1BEA-3CD052D08C4A}"/>
              </a:ext>
            </a:extLst>
          </p:cNvPr>
          <p:cNvSpPr/>
          <p:nvPr/>
        </p:nvSpPr>
        <p:spPr>
          <a:xfrm>
            <a:off x="5065928" y="2222500"/>
            <a:ext cx="314583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2576BA28-63F0-965A-3F1F-E0E9589B1953}"/>
              </a:ext>
            </a:extLst>
          </p:cNvPr>
          <p:cNvSpPr/>
          <p:nvPr/>
        </p:nvSpPr>
        <p:spPr>
          <a:xfrm>
            <a:off x="5513858" y="1905000"/>
            <a:ext cx="1905000" cy="889000"/>
          </a:xfrm>
          <a:prstGeom prst="roundRect">
            <a:avLst/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任意形状 21">
            <a:extLst>
              <a:ext uri="{FF2B5EF4-FFF2-40B4-BE49-F238E27FC236}">
                <a16:creationId xmlns:a16="http://schemas.microsoft.com/office/drawing/2014/main" id="{C846A6BB-B4B2-5835-E9A8-E5AB34CF3A28}"/>
              </a:ext>
            </a:extLst>
          </p:cNvPr>
          <p:cNvSpPr/>
          <p:nvPr/>
        </p:nvSpPr>
        <p:spPr>
          <a:xfrm>
            <a:off x="6212358" y="19685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B9056F-970E-EC4C-B17D-CF632BA7BADA}"/>
              </a:ext>
            </a:extLst>
          </p:cNvPr>
          <p:cNvSpPr txBox="1"/>
          <p:nvPr/>
        </p:nvSpPr>
        <p:spPr>
          <a:xfrm>
            <a:off x="6293054" y="202609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9254F95-1253-17EC-9ECD-F51FFE9853FC}"/>
              </a:ext>
            </a:extLst>
          </p:cNvPr>
          <p:cNvSpPr txBox="1"/>
          <p:nvPr/>
        </p:nvSpPr>
        <p:spPr>
          <a:xfrm>
            <a:off x="6095518" y="248158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执行测试</a:t>
            </a:r>
          </a:p>
        </p:txBody>
      </p:sp>
      <p:sp>
        <p:nvSpPr>
          <p:cNvPr id="25" name="右箭头 24">
            <a:extLst>
              <a:ext uri="{FF2B5EF4-FFF2-40B4-BE49-F238E27FC236}">
                <a16:creationId xmlns:a16="http://schemas.microsoft.com/office/drawing/2014/main" id="{A43562C8-B5D1-0179-37D5-7621F2222DA0}"/>
              </a:ext>
            </a:extLst>
          </p:cNvPr>
          <p:cNvSpPr/>
          <p:nvPr/>
        </p:nvSpPr>
        <p:spPr>
          <a:xfrm>
            <a:off x="7568857" y="2222500"/>
            <a:ext cx="314583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圆角矩形 25">
            <a:extLst>
              <a:ext uri="{FF2B5EF4-FFF2-40B4-BE49-F238E27FC236}">
                <a16:creationId xmlns:a16="http://schemas.microsoft.com/office/drawing/2014/main" id="{7A30BF2A-74FC-0B2B-DAF2-2EF2EF5F3643}"/>
              </a:ext>
            </a:extLst>
          </p:cNvPr>
          <p:cNvSpPr/>
          <p:nvPr/>
        </p:nvSpPr>
        <p:spPr>
          <a:xfrm>
            <a:off x="8016787" y="1905000"/>
            <a:ext cx="1905000" cy="889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任意形状 26">
            <a:extLst>
              <a:ext uri="{FF2B5EF4-FFF2-40B4-BE49-F238E27FC236}">
                <a16:creationId xmlns:a16="http://schemas.microsoft.com/office/drawing/2014/main" id="{1A5C90B6-F46C-9138-97A2-48ED422A2ADB}"/>
              </a:ext>
            </a:extLst>
          </p:cNvPr>
          <p:cNvSpPr/>
          <p:nvPr/>
        </p:nvSpPr>
        <p:spPr>
          <a:xfrm>
            <a:off x="8715287" y="19685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19" y="508000"/>
                  <a:pt x="0" y="394280"/>
                  <a:pt x="0" y="254000"/>
                </a:cubicBezTo>
                <a:cubicBezTo>
                  <a:pt x="0" y="113720"/>
                  <a:pt x="113719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4349F9A-07B4-B7AF-657A-0D33B6346EDD}"/>
              </a:ext>
            </a:extLst>
          </p:cNvPr>
          <p:cNvSpPr txBox="1"/>
          <p:nvPr/>
        </p:nvSpPr>
        <p:spPr>
          <a:xfrm>
            <a:off x="8795983" y="202609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4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1469D31-2463-AEBE-A033-81E188E50DBA}"/>
              </a:ext>
            </a:extLst>
          </p:cNvPr>
          <p:cNvSpPr txBox="1"/>
          <p:nvPr/>
        </p:nvSpPr>
        <p:spPr>
          <a:xfrm>
            <a:off x="8598447" y="248158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记录结果</a:t>
            </a:r>
          </a:p>
        </p:txBody>
      </p:sp>
      <p:sp>
        <p:nvSpPr>
          <p:cNvPr id="30" name="右箭头 29">
            <a:extLst>
              <a:ext uri="{FF2B5EF4-FFF2-40B4-BE49-F238E27FC236}">
                <a16:creationId xmlns:a16="http://schemas.microsoft.com/office/drawing/2014/main" id="{A72A05E3-A68C-C59D-7C3E-66F5B6EC4EAC}"/>
              </a:ext>
            </a:extLst>
          </p:cNvPr>
          <p:cNvSpPr/>
          <p:nvPr/>
        </p:nvSpPr>
        <p:spPr>
          <a:xfrm>
            <a:off x="10071786" y="2222500"/>
            <a:ext cx="314583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48DB4BA3-09BF-71DA-8522-260C94D8D641}"/>
              </a:ext>
            </a:extLst>
          </p:cNvPr>
          <p:cNvSpPr/>
          <p:nvPr/>
        </p:nvSpPr>
        <p:spPr>
          <a:xfrm>
            <a:off x="10519716" y="1905000"/>
            <a:ext cx="1270000" cy="889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任意形状 31">
            <a:extLst>
              <a:ext uri="{FF2B5EF4-FFF2-40B4-BE49-F238E27FC236}">
                <a16:creationId xmlns:a16="http://schemas.microsoft.com/office/drawing/2014/main" id="{267B70B3-AEDC-6E53-A1A4-1E1EADD7A722}"/>
              </a:ext>
            </a:extLst>
          </p:cNvPr>
          <p:cNvSpPr/>
          <p:nvPr/>
        </p:nvSpPr>
        <p:spPr>
          <a:xfrm>
            <a:off x="10900716" y="19685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19" y="508000"/>
                  <a:pt x="0" y="394280"/>
                  <a:pt x="0" y="254000"/>
                </a:cubicBezTo>
                <a:cubicBezTo>
                  <a:pt x="0" y="113720"/>
                  <a:pt x="113719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EEDCE985-7D55-E180-4865-3F93187F7A27}"/>
              </a:ext>
            </a:extLst>
          </p:cNvPr>
          <p:cNvSpPr txBox="1"/>
          <p:nvPr/>
        </p:nvSpPr>
        <p:spPr>
          <a:xfrm>
            <a:off x="10981412" y="2026095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3891AC7-068E-1BBE-0743-F304FE9B3503}"/>
              </a:ext>
            </a:extLst>
          </p:cNvPr>
          <p:cNvSpPr txBox="1"/>
          <p:nvPr/>
        </p:nvSpPr>
        <p:spPr>
          <a:xfrm>
            <a:off x="10783876" y="2481580"/>
            <a:ext cx="74892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生成报告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C4D2F7F3-419C-4EDE-58F6-AB6BCB6DA57A}"/>
              </a:ext>
            </a:extLst>
          </p:cNvPr>
          <p:cNvSpPr/>
          <p:nvPr/>
        </p:nvSpPr>
        <p:spPr>
          <a:xfrm>
            <a:off x="508000" y="3048000"/>
            <a:ext cx="5461000" cy="3048000"/>
          </a:xfrm>
          <a:prstGeom prst="roundRect">
            <a:avLst>
              <a:gd name="adj" fmla="val 6126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81838F6B-4A19-70CE-8DCE-24227691820B}"/>
              </a:ext>
            </a:extLst>
          </p:cNvPr>
          <p:cNvSpPr/>
          <p:nvPr/>
        </p:nvSpPr>
        <p:spPr>
          <a:xfrm>
            <a:off x="635000" y="3175000"/>
            <a:ext cx="1905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02D8BA5-2AB7-59D7-E029-0B6523AC621B}"/>
              </a:ext>
            </a:extLst>
          </p:cNvPr>
          <p:cNvSpPr txBox="1"/>
          <p:nvPr/>
        </p:nvSpPr>
        <p:spPr>
          <a:xfrm>
            <a:off x="1026503" y="3219209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执行任务管理</a:t>
            </a: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DAE697A2-A91C-C24D-D86F-82F9FAE86851}"/>
              </a:ext>
            </a:extLst>
          </p:cNvPr>
          <p:cNvSpPr/>
          <p:nvPr/>
        </p:nvSpPr>
        <p:spPr>
          <a:xfrm>
            <a:off x="698500" y="37465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任意形状 38">
            <a:extLst>
              <a:ext uri="{FF2B5EF4-FFF2-40B4-BE49-F238E27FC236}">
                <a16:creationId xmlns:a16="http://schemas.microsoft.com/office/drawing/2014/main" id="{6F7E8D5F-05AA-B118-C022-F775B4B716C5}"/>
              </a:ext>
            </a:extLst>
          </p:cNvPr>
          <p:cNvSpPr/>
          <p:nvPr/>
        </p:nvSpPr>
        <p:spPr>
          <a:xfrm>
            <a:off x="825500" y="38354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196E02B-A018-FD97-CF42-664D7A225AEC}"/>
              </a:ext>
            </a:extLst>
          </p:cNvPr>
          <p:cNvSpPr txBox="1"/>
          <p:nvPr/>
        </p:nvSpPr>
        <p:spPr>
          <a:xfrm>
            <a:off x="816610" y="38404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2E9F496-0734-E60B-7B46-D17D36ADD93E}"/>
              </a:ext>
            </a:extLst>
          </p:cNvPr>
          <p:cNvSpPr txBox="1"/>
          <p:nvPr/>
        </p:nvSpPr>
        <p:spPr>
          <a:xfrm>
            <a:off x="1115060" y="38404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任务名称与描述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96590BFE-4274-2331-134B-5AA8ECD32813}"/>
              </a:ext>
            </a:extLst>
          </p:cNvPr>
          <p:cNvSpPr/>
          <p:nvPr/>
        </p:nvSpPr>
        <p:spPr>
          <a:xfrm>
            <a:off x="3302000" y="37465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任意形状 42">
            <a:extLst>
              <a:ext uri="{FF2B5EF4-FFF2-40B4-BE49-F238E27FC236}">
                <a16:creationId xmlns:a16="http://schemas.microsoft.com/office/drawing/2014/main" id="{1868CE0D-29CE-4CC6-6C00-DF40880B51C0}"/>
              </a:ext>
            </a:extLst>
          </p:cNvPr>
          <p:cNvSpPr/>
          <p:nvPr/>
        </p:nvSpPr>
        <p:spPr>
          <a:xfrm>
            <a:off x="3429000" y="38354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F50FD8F1-5DDB-2EFE-1C51-4F28120A27AA}"/>
              </a:ext>
            </a:extLst>
          </p:cNvPr>
          <p:cNvSpPr txBox="1"/>
          <p:nvPr/>
        </p:nvSpPr>
        <p:spPr>
          <a:xfrm>
            <a:off x="3420110" y="38404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377700BA-2341-CAC3-FD0C-11BEB2230CC3}"/>
              </a:ext>
            </a:extLst>
          </p:cNvPr>
          <p:cNvSpPr txBox="1"/>
          <p:nvPr/>
        </p:nvSpPr>
        <p:spPr>
          <a:xfrm>
            <a:off x="3718560" y="38404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用例集快照保存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0D5F5624-C71B-32FF-C9F7-5C7203791A5B}"/>
              </a:ext>
            </a:extLst>
          </p:cNvPr>
          <p:cNvSpPr/>
          <p:nvPr/>
        </p:nvSpPr>
        <p:spPr>
          <a:xfrm>
            <a:off x="698500" y="43180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任意形状 46">
            <a:extLst>
              <a:ext uri="{FF2B5EF4-FFF2-40B4-BE49-F238E27FC236}">
                <a16:creationId xmlns:a16="http://schemas.microsoft.com/office/drawing/2014/main" id="{0D30BC7B-B91E-D250-7DB8-EEE7915EB4A1}"/>
              </a:ext>
            </a:extLst>
          </p:cNvPr>
          <p:cNvSpPr/>
          <p:nvPr/>
        </p:nvSpPr>
        <p:spPr>
          <a:xfrm>
            <a:off x="825500" y="44069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EA512C1-D333-FCF7-74A5-EA2E12C843DF}"/>
              </a:ext>
            </a:extLst>
          </p:cNvPr>
          <p:cNvSpPr txBox="1"/>
          <p:nvPr/>
        </p:nvSpPr>
        <p:spPr>
          <a:xfrm>
            <a:off x="816610" y="44119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C0C5077-2698-6C40-B719-A0DF3FB1CA9E}"/>
              </a:ext>
            </a:extLst>
          </p:cNvPr>
          <p:cNvSpPr txBox="1"/>
          <p:nvPr/>
        </p:nvSpPr>
        <p:spPr>
          <a:xfrm>
            <a:off x="1115060" y="44119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执行人分配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E2E5CC91-C929-0BC6-2A27-A4FB811D669D}"/>
              </a:ext>
            </a:extLst>
          </p:cNvPr>
          <p:cNvSpPr/>
          <p:nvPr/>
        </p:nvSpPr>
        <p:spPr>
          <a:xfrm>
            <a:off x="3302000" y="43180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9AB9E577-CA1E-8EB9-42EA-87874E38C488}"/>
              </a:ext>
            </a:extLst>
          </p:cNvPr>
          <p:cNvSpPr/>
          <p:nvPr/>
        </p:nvSpPr>
        <p:spPr>
          <a:xfrm>
            <a:off x="3429000" y="44069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CDEED726-8C5F-404E-2F77-6DBE08DCCF3C}"/>
              </a:ext>
            </a:extLst>
          </p:cNvPr>
          <p:cNvSpPr txBox="1"/>
          <p:nvPr/>
        </p:nvSpPr>
        <p:spPr>
          <a:xfrm>
            <a:off x="3420110" y="44119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A417594-74F2-C05B-DC52-5E3C0FEBAD13}"/>
              </a:ext>
            </a:extLst>
          </p:cNvPr>
          <p:cNvSpPr txBox="1"/>
          <p:nvPr/>
        </p:nvSpPr>
        <p:spPr>
          <a:xfrm>
            <a:off x="3718560" y="44119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截止日期设置</a:t>
            </a:r>
          </a:p>
        </p:txBody>
      </p:sp>
      <p:sp>
        <p:nvSpPr>
          <p:cNvPr id="54" name="圆角矩形 53">
            <a:extLst>
              <a:ext uri="{FF2B5EF4-FFF2-40B4-BE49-F238E27FC236}">
                <a16:creationId xmlns:a16="http://schemas.microsoft.com/office/drawing/2014/main" id="{50DFE722-7DBE-9A26-4546-794001A6BB8C}"/>
              </a:ext>
            </a:extLst>
          </p:cNvPr>
          <p:cNvSpPr/>
          <p:nvPr/>
        </p:nvSpPr>
        <p:spPr>
          <a:xfrm>
            <a:off x="698500" y="48895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任意形状 54">
            <a:extLst>
              <a:ext uri="{FF2B5EF4-FFF2-40B4-BE49-F238E27FC236}">
                <a16:creationId xmlns:a16="http://schemas.microsoft.com/office/drawing/2014/main" id="{C7F9767B-3F85-D210-0EB0-31B5E50876E6}"/>
              </a:ext>
            </a:extLst>
          </p:cNvPr>
          <p:cNvSpPr/>
          <p:nvPr/>
        </p:nvSpPr>
        <p:spPr>
          <a:xfrm>
            <a:off x="825500" y="49784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49E8678A-338C-6C99-095D-FDC1B8A3678E}"/>
              </a:ext>
            </a:extLst>
          </p:cNvPr>
          <p:cNvSpPr txBox="1"/>
          <p:nvPr/>
        </p:nvSpPr>
        <p:spPr>
          <a:xfrm>
            <a:off x="816610" y="49834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C8BB6BE9-A779-790D-EE7E-A10488518C05}"/>
              </a:ext>
            </a:extLst>
          </p:cNvPr>
          <p:cNvSpPr txBox="1"/>
          <p:nvPr/>
        </p:nvSpPr>
        <p:spPr>
          <a:xfrm>
            <a:off x="1115060" y="49834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进度实时统计</a:t>
            </a:r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9F688628-171F-DF51-8E39-A2D235265545}"/>
              </a:ext>
            </a:extLst>
          </p:cNvPr>
          <p:cNvSpPr/>
          <p:nvPr/>
        </p:nvSpPr>
        <p:spPr>
          <a:xfrm>
            <a:off x="3302000" y="48895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任意形状 58">
            <a:extLst>
              <a:ext uri="{FF2B5EF4-FFF2-40B4-BE49-F238E27FC236}">
                <a16:creationId xmlns:a16="http://schemas.microsoft.com/office/drawing/2014/main" id="{F85B632C-2265-A46E-8B69-15A692020C64}"/>
              </a:ext>
            </a:extLst>
          </p:cNvPr>
          <p:cNvSpPr/>
          <p:nvPr/>
        </p:nvSpPr>
        <p:spPr>
          <a:xfrm>
            <a:off x="3429000" y="49784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D9B7024C-AA41-F2CD-54F5-D6B533992BE5}"/>
              </a:ext>
            </a:extLst>
          </p:cNvPr>
          <p:cNvSpPr txBox="1"/>
          <p:nvPr/>
        </p:nvSpPr>
        <p:spPr>
          <a:xfrm>
            <a:off x="3420110" y="49834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110313A-A3AB-2D0F-EE04-CCFBF280B121}"/>
              </a:ext>
            </a:extLst>
          </p:cNvPr>
          <p:cNvSpPr txBox="1"/>
          <p:nvPr/>
        </p:nvSpPr>
        <p:spPr>
          <a:xfrm>
            <a:off x="3718560" y="49834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用例分组筛选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188FC862-4068-B301-2CCB-48A504516653}"/>
              </a:ext>
            </a:extLst>
          </p:cNvPr>
          <p:cNvSpPr/>
          <p:nvPr/>
        </p:nvSpPr>
        <p:spPr>
          <a:xfrm>
            <a:off x="698500" y="54610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任意形状 62">
            <a:extLst>
              <a:ext uri="{FF2B5EF4-FFF2-40B4-BE49-F238E27FC236}">
                <a16:creationId xmlns:a16="http://schemas.microsoft.com/office/drawing/2014/main" id="{76E8EA2A-7708-E897-BDCF-1FB08B9E38C6}"/>
              </a:ext>
            </a:extLst>
          </p:cNvPr>
          <p:cNvSpPr/>
          <p:nvPr/>
        </p:nvSpPr>
        <p:spPr>
          <a:xfrm>
            <a:off x="825500" y="55499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CAB93F3-390D-146F-2C3E-240B7E4596B2}"/>
              </a:ext>
            </a:extLst>
          </p:cNvPr>
          <p:cNvSpPr txBox="1"/>
          <p:nvPr/>
        </p:nvSpPr>
        <p:spPr>
          <a:xfrm>
            <a:off x="816610" y="55549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11FDED90-11FF-31BB-AB8A-FB341D80BF24}"/>
              </a:ext>
            </a:extLst>
          </p:cNvPr>
          <p:cNvSpPr txBox="1"/>
          <p:nvPr/>
        </p:nvSpPr>
        <p:spPr>
          <a:xfrm>
            <a:off x="1115060" y="55549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软删除与恢复</a:t>
            </a:r>
          </a:p>
        </p:txBody>
      </p:sp>
      <p:sp>
        <p:nvSpPr>
          <p:cNvPr id="66" name="圆角矩形 65">
            <a:extLst>
              <a:ext uri="{FF2B5EF4-FFF2-40B4-BE49-F238E27FC236}">
                <a16:creationId xmlns:a16="http://schemas.microsoft.com/office/drawing/2014/main" id="{8FA50E17-A1FA-1A35-AF7F-80B1BCB77117}"/>
              </a:ext>
            </a:extLst>
          </p:cNvPr>
          <p:cNvSpPr/>
          <p:nvPr/>
        </p:nvSpPr>
        <p:spPr>
          <a:xfrm>
            <a:off x="3302000" y="5461000"/>
            <a:ext cx="2540000" cy="444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任意形状 66">
            <a:extLst>
              <a:ext uri="{FF2B5EF4-FFF2-40B4-BE49-F238E27FC236}">
                <a16:creationId xmlns:a16="http://schemas.microsoft.com/office/drawing/2014/main" id="{0AFB1EF3-F6E5-534C-01FC-C7E193B16A45}"/>
              </a:ext>
            </a:extLst>
          </p:cNvPr>
          <p:cNvSpPr/>
          <p:nvPr/>
        </p:nvSpPr>
        <p:spPr>
          <a:xfrm>
            <a:off x="3429000" y="55499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BD7CFC13-E51C-1873-4BF1-8B09426BA76E}"/>
              </a:ext>
            </a:extLst>
          </p:cNvPr>
          <p:cNvSpPr txBox="1"/>
          <p:nvPr/>
        </p:nvSpPr>
        <p:spPr>
          <a:xfrm>
            <a:off x="3420110" y="55549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1A1D99D-455C-2658-6C9B-2546DEA6099E}"/>
              </a:ext>
            </a:extLst>
          </p:cNvPr>
          <p:cNvSpPr txBox="1"/>
          <p:nvPr/>
        </p:nvSpPr>
        <p:spPr>
          <a:xfrm>
            <a:off x="3718560" y="55549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历史任务归档</a:t>
            </a: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3D19988A-7FE6-1E95-F659-AE79E2E35EF3}"/>
              </a:ext>
            </a:extLst>
          </p:cNvPr>
          <p:cNvSpPr/>
          <p:nvPr/>
        </p:nvSpPr>
        <p:spPr>
          <a:xfrm>
            <a:off x="6260071" y="3048000"/>
            <a:ext cx="5461000" cy="3048000"/>
          </a:xfrm>
          <a:prstGeom prst="roundRect">
            <a:avLst>
              <a:gd name="adj" fmla="val 3288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32314719-AC96-63EE-C83D-0E5511773F98}"/>
              </a:ext>
            </a:extLst>
          </p:cNvPr>
          <p:cNvSpPr/>
          <p:nvPr/>
        </p:nvSpPr>
        <p:spPr>
          <a:xfrm>
            <a:off x="6387071" y="3175000"/>
            <a:ext cx="1905000" cy="381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8FB30EAA-63DB-5F43-9C8B-3CD324560D6C}"/>
              </a:ext>
            </a:extLst>
          </p:cNvPr>
          <p:cNvSpPr txBox="1"/>
          <p:nvPr/>
        </p:nvSpPr>
        <p:spPr>
          <a:xfrm>
            <a:off x="6778574" y="3219209"/>
            <a:ext cx="112942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执行结果跟踪</a:t>
            </a:r>
          </a:p>
        </p:txBody>
      </p:sp>
      <p:sp>
        <p:nvSpPr>
          <p:cNvPr id="73" name="圆角矩形 72">
            <a:extLst>
              <a:ext uri="{FF2B5EF4-FFF2-40B4-BE49-F238E27FC236}">
                <a16:creationId xmlns:a16="http://schemas.microsoft.com/office/drawing/2014/main" id="{A21E008C-99A7-33D6-F804-8B74BCBF54A8}"/>
              </a:ext>
            </a:extLst>
          </p:cNvPr>
          <p:cNvSpPr/>
          <p:nvPr/>
        </p:nvSpPr>
        <p:spPr>
          <a:xfrm>
            <a:off x="6450571" y="3746500"/>
            <a:ext cx="2476500" cy="889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4" name="任意形状 73">
            <a:extLst>
              <a:ext uri="{FF2B5EF4-FFF2-40B4-BE49-F238E27FC236}">
                <a16:creationId xmlns:a16="http://schemas.microsoft.com/office/drawing/2014/main" id="{2E05A959-5AD1-DD10-0D27-36872FB3FDE9}"/>
              </a:ext>
            </a:extLst>
          </p:cNvPr>
          <p:cNvSpPr/>
          <p:nvPr/>
        </p:nvSpPr>
        <p:spPr>
          <a:xfrm>
            <a:off x="6856971" y="3835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85313E99-8927-00FF-FDE6-71CE515DACE9}"/>
              </a:ext>
            </a:extLst>
          </p:cNvPr>
          <p:cNvSpPr txBox="1"/>
          <p:nvPr/>
        </p:nvSpPr>
        <p:spPr>
          <a:xfrm>
            <a:off x="6918274" y="3903980"/>
            <a:ext cx="33855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8760BDDC-54A7-C6C7-E068-9C74E3579699}"/>
              </a:ext>
            </a:extLst>
          </p:cNvPr>
          <p:cNvSpPr txBox="1"/>
          <p:nvPr/>
        </p:nvSpPr>
        <p:spPr>
          <a:xfrm>
            <a:off x="7629131" y="385180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通过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CBF9D523-5050-8E74-5EA0-76B21A7B4B94}"/>
              </a:ext>
            </a:extLst>
          </p:cNvPr>
          <p:cNvSpPr txBox="1"/>
          <p:nvPr/>
        </p:nvSpPr>
        <p:spPr>
          <a:xfrm>
            <a:off x="7629131" y="4094480"/>
            <a:ext cx="69121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PASSED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BFCDA60E-8369-368C-0C4F-6B3C12D48FDB}"/>
              </a:ext>
            </a:extLst>
          </p:cNvPr>
          <p:cNvSpPr txBox="1"/>
          <p:nvPr/>
        </p:nvSpPr>
        <p:spPr>
          <a:xfrm>
            <a:off x="6613131" y="4335780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功能符合预期</a:t>
            </a:r>
          </a:p>
        </p:txBody>
      </p:sp>
      <p:sp>
        <p:nvSpPr>
          <p:cNvPr id="79" name="圆角矩形 78">
            <a:extLst>
              <a:ext uri="{FF2B5EF4-FFF2-40B4-BE49-F238E27FC236}">
                <a16:creationId xmlns:a16="http://schemas.microsoft.com/office/drawing/2014/main" id="{30173E81-B115-7BAE-01AF-72E0BDDAC9F4}"/>
              </a:ext>
            </a:extLst>
          </p:cNvPr>
          <p:cNvSpPr/>
          <p:nvPr/>
        </p:nvSpPr>
        <p:spPr>
          <a:xfrm>
            <a:off x="9054071" y="3746500"/>
            <a:ext cx="2476500" cy="889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0" name="任意形状 79">
            <a:extLst>
              <a:ext uri="{FF2B5EF4-FFF2-40B4-BE49-F238E27FC236}">
                <a16:creationId xmlns:a16="http://schemas.microsoft.com/office/drawing/2014/main" id="{980FC502-C96E-848A-8226-480C20EC645B}"/>
              </a:ext>
            </a:extLst>
          </p:cNvPr>
          <p:cNvSpPr/>
          <p:nvPr/>
        </p:nvSpPr>
        <p:spPr>
          <a:xfrm>
            <a:off x="9460471" y="3835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DC354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47121061-E885-3351-7580-93644813241E}"/>
              </a:ext>
            </a:extLst>
          </p:cNvPr>
          <p:cNvSpPr txBox="1"/>
          <p:nvPr/>
        </p:nvSpPr>
        <p:spPr>
          <a:xfrm>
            <a:off x="9515424" y="3903980"/>
            <a:ext cx="3529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✗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E2CB594-AB62-5F47-6BFE-4813653AEF8A}"/>
              </a:ext>
            </a:extLst>
          </p:cNvPr>
          <p:cNvSpPr txBox="1"/>
          <p:nvPr/>
        </p:nvSpPr>
        <p:spPr>
          <a:xfrm>
            <a:off x="10232631" y="385180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DC354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失败</a:t>
            </a: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85232436-E953-FB21-8238-52CA8A0C47EC}"/>
              </a:ext>
            </a:extLst>
          </p:cNvPr>
          <p:cNvSpPr txBox="1"/>
          <p:nvPr/>
        </p:nvSpPr>
        <p:spPr>
          <a:xfrm>
            <a:off x="10232631" y="4094480"/>
            <a:ext cx="6367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FAILED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9C135D3D-84FD-0D74-9307-491CF39576D7}"/>
              </a:ext>
            </a:extLst>
          </p:cNvPr>
          <p:cNvSpPr txBox="1"/>
          <p:nvPr/>
        </p:nvSpPr>
        <p:spPr>
          <a:xfrm>
            <a:off x="9280131" y="4335780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需要提缺陷</a:t>
            </a:r>
          </a:p>
        </p:txBody>
      </p:sp>
      <p:sp>
        <p:nvSpPr>
          <p:cNvPr id="85" name="圆角矩形 84">
            <a:extLst>
              <a:ext uri="{FF2B5EF4-FFF2-40B4-BE49-F238E27FC236}">
                <a16:creationId xmlns:a16="http://schemas.microsoft.com/office/drawing/2014/main" id="{A7AEA9F1-FC94-1F59-4E6E-15D81E5717C3}"/>
              </a:ext>
            </a:extLst>
          </p:cNvPr>
          <p:cNvSpPr/>
          <p:nvPr/>
        </p:nvSpPr>
        <p:spPr>
          <a:xfrm>
            <a:off x="6450571" y="4762500"/>
            <a:ext cx="2476500" cy="889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任意形状 85">
            <a:extLst>
              <a:ext uri="{FF2B5EF4-FFF2-40B4-BE49-F238E27FC236}">
                <a16:creationId xmlns:a16="http://schemas.microsoft.com/office/drawing/2014/main" id="{380BF078-E9BA-1610-0352-C4F67E3E3A6E}"/>
              </a:ext>
            </a:extLst>
          </p:cNvPr>
          <p:cNvSpPr/>
          <p:nvPr/>
        </p:nvSpPr>
        <p:spPr>
          <a:xfrm>
            <a:off x="6856971" y="4851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FFC10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91D92A7E-28BD-7121-B2A0-AB5A5C252A4C}"/>
              </a:ext>
            </a:extLst>
          </p:cNvPr>
          <p:cNvSpPr txBox="1"/>
          <p:nvPr/>
        </p:nvSpPr>
        <p:spPr>
          <a:xfrm>
            <a:off x="6892874" y="4908309"/>
            <a:ext cx="4058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—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758EF18-9C01-892C-FBDE-2BB608EE65BA}"/>
              </a:ext>
            </a:extLst>
          </p:cNvPr>
          <p:cNvSpPr txBox="1"/>
          <p:nvPr/>
        </p:nvSpPr>
        <p:spPr>
          <a:xfrm>
            <a:off x="7629131" y="486780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C896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阻塞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D3497634-466C-F662-17E2-364888B61542}"/>
              </a:ext>
            </a:extLst>
          </p:cNvPr>
          <p:cNvSpPr txBox="1"/>
          <p:nvPr/>
        </p:nvSpPr>
        <p:spPr>
          <a:xfrm>
            <a:off x="7629131" y="5110480"/>
            <a:ext cx="79861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BLOCKED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C5EE035-7F15-6EAA-6ED6-1E8C4B02989F}"/>
              </a:ext>
            </a:extLst>
          </p:cNvPr>
          <p:cNvSpPr txBox="1"/>
          <p:nvPr/>
        </p:nvSpPr>
        <p:spPr>
          <a:xfrm>
            <a:off x="6549631" y="5351780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环境或依赖问题</a:t>
            </a:r>
          </a:p>
        </p:txBody>
      </p:sp>
      <p:sp>
        <p:nvSpPr>
          <p:cNvPr id="91" name="圆角矩形 90">
            <a:extLst>
              <a:ext uri="{FF2B5EF4-FFF2-40B4-BE49-F238E27FC236}">
                <a16:creationId xmlns:a16="http://schemas.microsoft.com/office/drawing/2014/main" id="{C0DF8151-5558-6FF3-B783-AE9CB29F4901}"/>
              </a:ext>
            </a:extLst>
          </p:cNvPr>
          <p:cNvSpPr/>
          <p:nvPr/>
        </p:nvSpPr>
        <p:spPr>
          <a:xfrm>
            <a:off x="9054071" y="4762500"/>
            <a:ext cx="2476500" cy="889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DA125C86-B9A0-E7E0-AD9D-25C3A44975F3}"/>
              </a:ext>
            </a:extLst>
          </p:cNvPr>
          <p:cNvSpPr/>
          <p:nvPr/>
        </p:nvSpPr>
        <p:spPr>
          <a:xfrm>
            <a:off x="9460471" y="4851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7F7F7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D4C83135-1CD6-5C4F-58C7-9F055E2A3AF4}"/>
              </a:ext>
            </a:extLst>
          </p:cNvPr>
          <p:cNvSpPr txBox="1"/>
          <p:nvPr/>
        </p:nvSpPr>
        <p:spPr>
          <a:xfrm>
            <a:off x="9534474" y="4908309"/>
            <a:ext cx="3080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○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FC8BA656-3986-7CDB-47C4-84425AD175D6}"/>
              </a:ext>
            </a:extLst>
          </p:cNvPr>
          <p:cNvSpPr txBox="1"/>
          <p:nvPr/>
        </p:nvSpPr>
        <p:spPr>
          <a:xfrm>
            <a:off x="10232631" y="4867808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待执行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F7EB6A04-A9EF-1FB4-74B0-C4EC7C65895E}"/>
              </a:ext>
            </a:extLst>
          </p:cNvPr>
          <p:cNvSpPr txBox="1"/>
          <p:nvPr/>
        </p:nvSpPr>
        <p:spPr>
          <a:xfrm>
            <a:off x="10232631" y="5110480"/>
            <a:ext cx="80021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PENDING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9A330287-95F0-CFEF-5DCB-A042A0D43C99}"/>
              </a:ext>
            </a:extLst>
          </p:cNvPr>
          <p:cNvSpPr txBox="1"/>
          <p:nvPr/>
        </p:nvSpPr>
        <p:spPr>
          <a:xfrm>
            <a:off x="9343631" y="5351780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尚未开始</a:t>
            </a:r>
          </a:p>
        </p:txBody>
      </p:sp>
      <p:sp>
        <p:nvSpPr>
          <p:cNvPr id="97" name="圆角矩形 96">
            <a:extLst>
              <a:ext uri="{FF2B5EF4-FFF2-40B4-BE49-F238E27FC236}">
                <a16:creationId xmlns:a16="http://schemas.microsoft.com/office/drawing/2014/main" id="{66D1DC8D-706C-E21B-8439-B430C1F26351}"/>
              </a:ext>
            </a:extLst>
          </p:cNvPr>
          <p:cNvSpPr/>
          <p:nvPr/>
        </p:nvSpPr>
        <p:spPr>
          <a:xfrm>
            <a:off x="6387071" y="5729072"/>
            <a:ext cx="5207000" cy="317500"/>
          </a:xfrm>
          <a:prstGeom prst="roundRect">
            <a:avLst>
              <a:gd name="adj" fmla="val 47803"/>
            </a:avLst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7721982E-E761-3CFB-EC16-A8BCBE6F5F01}"/>
              </a:ext>
            </a:extLst>
          </p:cNvPr>
          <p:cNvSpPr txBox="1"/>
          <p:nvPr/>
        </p:nvSpPr>
        <p:spPr>
          <a:xfrm>
            <a:off x="7921231" y="5759552"/>
            <a:ext cx="21595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支持备注、截图附件、缺陷关联</a:t>
            </a: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A010CF22-91C0-F8E7-F141-2E246A27A508}"/>
              </a:ext>
            </a:extLst>
          </p:cNvPr>
          <p:cNvSpPr txBox="1"/>
          <p:nvPr/>
        </p:nvSpPr>
        <p:spPr>
          <a:xfrm>
            <a:off x="11338560" y="6418580"/>
            <a:ext cx="69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10 / 19</a:t>
            </a:r>
          </a:p>
        </p:txBody>
      </p:sp>
    </p:spTree>
    <p:extLst>
      <p:ext uri="{BB962C8B-B14F-4D97-AF65-F5344CB8AC3E}">
        <p14:creationId xmlns:p14="http://schemas.microsoft.com/office/powerpoint/2010/main" val="18603576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ED80C-F75B-91BA-D3C7-8843E50849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CFF6B8E1-7FD5-AB05-1CC2-9FD6BEE94655}"/>
              </a:ext>
            </a:extLst>
          </p:cNvPr>
          <p:cNvSpPr/>
          <p:nvPr/>
        </p:nvSpPr>
        <p:spPr>
          <a:xfrm>
            <a:off x="0" y="0"/>
            <a:ext cx="12192000" cy="7474464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C37EB724-1935-3D1F-B59D-54256235D20E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BFBF271-4673-9502-801B-FA62F37DD496}"/>
              </a:ext>
            </a:extLst>
          </p:cNvPr>
          <p:cNvSpPr txBox="1"/>
          <p:nvPr/>
        </p:nvSpPr>
        <p:spPr>
          <a:xfrm>
            <a:off x="543560" y="27178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缺陷管理闭环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645DD346-C55F-7875-06F0-BE60DAAB2D11}"/>
              </a:ext>
            </a:extLst>
          </p:cNvPr>
          <p:cNvSpPr/>
          <p:nvPr/>
        </p:nvSpPr>
        <p:spPr>
          <a:xfrm>
            <a:off x="635000" y="787400"/>
            <a:ext cx="1270000" cy="38100"/>
          </a:xfrm>
          <a:custGeom>
            <a:avLst/>
            <a:gdLst>
              <a:gd name="connsiteX0" fmla="*/ 0 w 1270000"/>
              <a:gd name="connsiteY0" fmla="*/ 0 h 38100"/>
              <a:gd name="connsiteX1" fmla="*/ 1270000 w 1270000"/>
              <a:gd name="connsiteY1" fmla="*/ 0 h 38100"/>
              <a:gd name="connsiteX2" fmla="*/ 1270000 w 1270000"/>
              <a:gd name="connsiteY2" fmla="*/ 38100 h 38100"/>
              <a:gd name="connsiteX3" fmla="*/ 0 w 1270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38100">
                <a:moveTo>
                  <a:pt x="0" y="0"/>
                </a:moveTo>
                <a:lnTo>
                  <a:pt x="1270000" y="0"/>
                </a:lnTo>
                <a:lnTo>
                  <a:pt x="1270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320D0BA1-3BC4-8BCB-957E-1B752204D4AC}"/>
              </a:ext>
            </a:extLst>
          </p:cNvPr>
          <p:cNvGrpSpPr/>
          <p:nvPr/>
        </p:nvGrpSpPr>
        <p:grpSpPr>
          <a:xfrm>
            <a:off x="3299979" y="1390140"/>
            <a:ext cx="7857490" cy="4572000"/>
            <a:chOff x="3299979" y="1390140"/>
            <a:chExt cx="7857490" cy="4572000"/>
          </a:xfrm>
        </p:grpSpPr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348E6906-A1AC-DF2C-D611-C43A49315541}"/>
                </a:ext>
              </a:extLst>
            </p:cNvPr>
            <p:cNvSpPr/>
            <p:nvPr/>
          </p:nvSpPr>
          <p:spPr>
            <a:xfrm>
              <a:off x="6458469" y="3041140"/>
              <a:ext cx="1524000" cy="1524000"/>
            </a:xfrm>
            <a:custGeom>
              <a:avLst/>
              <a:gdLst>
                <a:gd name="connsiteX0" fmla="*/ 1524000 w 1524000"/>
                <a:gd name="connsiteY0" fmla="*/ 762000 h 1524000"/>
                <a:gd name="connsiteX1" fmla="*/ 762000 w 1524000"/>
                <a:gd name="connsiteY1" fmla="*/ 1524000 h 1524000"/>
                <a:gd name="connsiteX2" fmla="*/ 0 w 1524000"/>
                <a:gd name="connsiteY2" fmla="*/ 762000 h 1524000"/>
                <a:gd name="connsiteX3" fmla="*/ 762000 w 1524000"/>
                <a:gd name="connsiteY3" fmla="*/ 0 h 1524000"/>
                <a:gd name="connsiteX4" fmla="*/ 1524000 w 1524000"/>
                <a:gd name="connsiteY4" fmla="*/ 762000 h 152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24000" h="1524000">
                  <a:moveTo>
                    <a:pt x="1524000" y="762000"/>
                  </a:moveTo>
                  <a:cubicBezTo>
                    <a:pt x="1524000" y="1182841"/>
                    <a:pt x="1182841" y="1524000"/>
                    <a:pt x="762000" y="1524000"/>
                  </a:cubicBezTo>
                  <a:cubicBezTo>
                    <a:pt x="341159" y="1524000"/>
                    <a:pt x="0" y="1182841"/>
                    <a:pt x="0" y="762000"/>
                  </a:cubicBezTo>
                  <a:cubicBezTo>
                    <a:pt x="0" y="341159"/>
                    <a:pt x="341159" y="0"/>
                    <a:pt x="762000" y="0"/>
                  </a:cubicBezTo>
                  <a:cubicBezTo>
                    <a:pt x="1182841" y="0"/>
                    <a:pt x="1524000" y="341159"/>
                    <a:pt x="1524000" y="762000"/>
                  </a:cubicBezTo>
                  <a:close/>
                </a:path>
              </a:pathLst>
            </a:custGeom>
            <a:solidFill>
              <a:srgbClr val="005B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D122B20-BAE7-E2D7-43CC-4256BA82958B}"/>
                </a:ext>
              </a:extLst>
            </p:cNvPr>
            <p:cNvSpPr txBox="1"/>
            <p:nvPr/>
          </p:nvSpPr>
          <p:spPr>
            <a:xfrm>
              <a:off x="6951229" y="3516120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缺陷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CA09A54-93D1-2596-2D2D-70F3615DB297}"/>
                </a:ext>
              </a:extLst>
            </p:cNvPr>
            <p:cNvSpPr txBox="1"/>
            <p:nvPr/>
          </p:nvSpPr>
          <p:spPr>
            <a:xfrm>
              <a:off x="6951229" y="3770120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闭环</a:t>
              </a:r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0BFF9782-3D00-5B71-9312-20FF5BA5363A}"/>
                </a:ext>
              </a:extLst>
            </p:cNvPr>
            <p:cNvSpPr/>
            <p:nvPr/>
          </p:nvSpPr>
          <p:spPr>
            <a:xfrm>
              <a:off x="3537469" y="1898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solidFill>
              <a:srgbClr val="D3EDFB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任意形状 12">
              <a:extLst>
                <a:ext uri="{FF2B5EF4-FFF2-40B4-BE49-F238E27FC236}">
                  <a16:creationId xmlns:a16="http://schemas.microsoft.com/office/drawing/2014/main" id="{F06249FD-BC58-CA78-5E69-DD5DC58D4CE8}"/>
                </a:ext>
              </a:extLst>
            </p:cNvPr>
            <p:cNvSpPr/>
            <p:nvPr/>
          </p:nvSpPr>
          <p:spPr>
            <a:xfrm>
              <a:off x="3537469" y="1898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noFill/>
            <a:ln w="254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6D0DB086-8659-4494-F184-7824D766A5B8}"/>
                </a:ext>
              </a:extLst>
            </p:cNvPr>
            <p:cNvSpPr/>
            <p:nvPr/>
          </p:nvSpPr>
          <p:spPr>
            <a:xfrm>
              <a:off x="3791469" y="2279140"/>
              <a:ext cx="508000" cy="508000"/>
            </a:xfrm>
            <a:custGeom>
              <a:avLst/>
              <a:gdLst>
                <a:gd name="connsiteX0" fmla="*/ 508000 w 508000"/>
                <a:gd name="connsiteY0" fmla="*/ 254000 h 508000"/>
                <a:gd name="connsiteX1" fmla="*/ 254000 w 508000"/>
                <a:gd name="connsiteY1" fmla="*/ 508000 h 508000"/>
                <a:gd name="connsiteX2" fmla="*/ 0 w 508000"/>
                <a:gd name="connsiteY2" fmla="*/ 254000 h 508000"/>
                <a:gd name="connsiteX3" fmla="*/ 254000 w 508000"/>
                <a:gd name="connsiteY3" fmla="*/ 0 h 508000"/>
                <a:gd name="connsiteX4" fmla="*/ 508000 w 508000"/>
                <a:gd name="connsiteY4" fmla="*/ 2540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000" h="508000">
                  <a:moveTo>
                    <a:pt x="508000" y="254000"/>
                  </a:moveTo>
                  <a:cubicBezTo>
                    <a:pt x="508000" y="394280"/>
                    <a:pt x="394280" y="508000"/>
                    <a:pt x="254000" y="508000"/>
                  </a:cubicBezTo>
                  <a:cubicBezTo>
                    <a:pt x="113720" y="508000"/>
                    <a:pt x="0" y="394280"/>
                    <a:pt x="0" y="254000"/>
                  </a:cubicBezTo>
                  <a:cubicBezTo>
                    <a:pt x="0" y="113720"/>
                    <a:pt x="113720" y="0"/>
                    <a:pt x="254000" y="0"/>
                  </a:cubicBezTo>
                  <a:cubicBezTo>
                    <a:pt x="394280" y="0"/>
                    <a:pt x="508000" y="113720"/>
                    <a:pt x="508000" y="254000"/>
                  </a:cubicBezTo>
                  <a:close/>
                </a:path>
              </a:pathLst>
            </a:custGeom>
            <a:solidFill>
              <a:srgbClr val="005B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1F6C7F98-152E-285C-CE4A-F3215626FE91}"/>
                </a:ext>
              </a:extLst>
            </p:cNvPr>
            <p:cNvSpPr txBox="1"/>
            <p:nvPr/>
          </p:nvSpPr>
          <p:spPr>
            <a:xfrm>
              <a:off x="3903229" y="2398520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1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0FC3D7BF-E17F-84A0-DA76-FC52C5B788C6}"/>
                </a:ext>
              </a:extLst>
            </p:cNvPr>
            <p:cNvSpPr txBox="1"/>
            <p:nvPr/>
          </p:nvSpPr>
          <p:spPr>
            <a:xfrm>
              <a:off x="4347041" y="2284220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发现缺陷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026165C-3192-596E-EE0A-AEBCEB83BA11}"/>
                </a:ext>
              </a:extLst>
            </p:cNvPr>
            <p:cNvSpPr txBox="1"/>
            <p:nvPr/>
          </p:nvSpPr>
          <p:spPr>
            <a:xfrm>
              <a:off x="4347041" y="2538220"/>
              <a:ext cx="108234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spc="0" baseline="0">
                  <a:ln/>
                  <a:solidFill>
                    <a:srgbClr val="7F7F7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执行失败时创建</a:t>
              </a:r>
            </a:p>
          </p:txBody>
        </p:sp>
        <p:sp>
          <p:nvSpPr>
            <p:cNvPr id="18" name="任意形状 17">
              <a:extLst>
                <a:ext uri="{FF2B5EF4-FFF2-40B4-BE49-F238E27FC236}">
                  <a16:creationId xmlns:a16="http://schemas.microsoft.com/office/drawing/2014/main" id="{125CAA18-71CE-C82E-BD2C-B2F70BA70AD7}"/>
                </a:ext>
              </a:extLst>
            </p:cNvPr>
            <p:cNvSpPr/>
            <p:nvPr/>
          </p:nvSpPr>
          <p:spPr>
            <a:xfrm>
              <a:off x="5427229" y="1783830"/>
              <a:ext cx="1920240" cy="267147"/>
            </a:xfrm>
            <a:custGeom>
              <a:avLst/>
              <a:gdLst>
                <a:gd name="connsiteX0" fmla="*/ 0 w 1397000"/>
                <a:gd name="connsiteY0" fmla="*/ 338666 h 338665"/>
                <a:gd name="connsiteX1" fmla="*/ 1397000 w 1397000"/>
                <a:gd name="connsiteY1" fmla="*/ 84666 h 338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7000" h="338665">
                  <a:moveTo>
                    <a:pt x="0" y="338666"/>
                  </a:moveTo>
                  <a:cubicBezTo>
                    <a:pt x="423329" y="-5"/>
                    <a:pt x="889000" y="-84663"/>
                    <a:pt x="1397000" y="84666"/>
                  </a:cubicBezTo>
                </a:path>
              </a:pathLst>
            </a:custGeom>
            <a:noFill/>
            <a:ln w="25400" cap="flat">
              <a:solidFill>
                <a:srgbClr val="06B4EA"/>
              </a:solidFill>
              <a:prstDash val="solid"/>
              <a:miter/>
              <a:headEnd type="none" w="med" len="med"/>
              <a:tailEnd type="triangle" w="med" len="med"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任意形状 18">
              <a:extLst>
                <a:ext uri="{FF2B5EF4-FFF2-40B4-BE49-F238E27FC236}">
                  <a16:creationId xmlns:a16="http://schemas.microsoft.com/office/drawing/2014/main" id="{E026AB42-42BA-CD00-54D0-F15F88169E02}"/>
                </a:ext>
              </a:extLst>
            </p:cNvPr>
            <p:cNvSpPr/>
            <p:nvPr/>
          </p:nvSpPr>
          <p:spPr>
            <a:xfrm>
              <a:off x="7347469" y="1390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solidFill>
              <a:srgbClr val="ADE0F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任意形状 19">
              <a:extLst>
                <a:ext uri="{FF2B5EF4-FFF2-40B4-BE49-F238E27FC236}">
                  <a16:creationId xmlns:a16="http://schemas.microsoft.com/office/drawing/2014/main" id="{E02EBB57-AD10-DEF2-1072-C21145CBF987}"/>
                </a:ext>
              </a:extLst>
            </p:cNvPr>
            <p:cNvSpPr/>
            <p:nvPr/>
          </p:nvSpPr>
          <p:spPr>
            <a:xfrm>
              <a:off x="7347469" y="1390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noFill/>
            <a:ln w="25400" cap="flat">
              <a:solidFill>
                <a:srgbClr val="247BC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任意形状 20">
              <a:extLst>
                <a:ext uri="{FF2B5EF4-FFF2-40B4-BE49-F238E27FC236}">
                  <a16:creationId xmlns:a16="http://schemas.microsoft.com/office/drawing/2014/main" id="{3184CFCE-7C79-C421-F063-6EEAB43D91C3}"/>
                </a:ext>
              </a:extLst>
            </p:cNvPr>
            <p:cNvSpPr/>
            <p:nvPr/>
          </p:nvSpPr>
          <p:spPr>
            <a:xfrm>
              <a:off x="7601469" y="1771140"/>
              <a:ext cx="508000" cy="508000"/>
            </a:xfrm>
            <a:custGeom>
              <a:avLst/>
              <a:gdLst>
                <a:gd name="connsiteX0" fmla="*/ 508000 w 508000"/>
                <a:gd name="connsiteY0" fmla="*/ 254000 h 508000"/>
                <a:gd name="connsiteX1" fmla="*/ 254000 w 508000"/>
                <a:gd name="connsiteY1" fmla="*/ 508000 h 508000"/>
                <a:gd name="connsiteX2" fmla="*/ 0 w 508000"/>
                <a:gd name="connsiteY2" fmla="*/ 254000 h 508000"/>
                <a:gd name="connsiteX3" fmla="*/ 254000 w 508000"/>
                <a:gd name="connsiteY3" fmla="*/ 0 h 508000"/>
                <a:gd name="connsiteX4" fmla="*/ 508000 w 508000"/>
                <a:gd name="connsiteY4" fmla="*/ 2540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000" h="508000">
                  <a:moveTo>
                    <a:pt x="508000" y="254000"/>
                  </a:moveTo>
                  <a:cubicBezTo>
                    <a:pt x="508000" y="394280"/>
                    <a:pt x="394281" y="508000"/>
                    <a:pt x="254000" y="508000"/>
                  </a:cubicBezTo>
                  <a:cubicBezTo>
                    <a:pt x="113719" y="508000"/>
                    <a:pt x="0" y="394280"/>
                    <a:pt x="0" y="254000"/>
                  </a:cubicBezTo>
                  <a:cubicBezTo>
                    <a:pt x="0" y="113720"/>
                    <a:pt x="113719" y="0"/>
                    <a:pt x="254000" y="0"/>
                  </a:cubicBezTo>
                  <a:cubicBezTo>
                    <a:pt x="394281" y="0"/>
                    <a:pt x="508000" y="113720"/>
                    <a:pt x="508000" y="254000"/>
                  </a:cubicBezTo>
                  <a:close/>
                </a:path>
              </a:pathLst>
            </a:custGeom>
            <a:solidFill>
              <a:srgbClr val="247B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AA32DB57-72E6-1B4B-7D71-D678A32083CF}"/>
                </a:ext>
              </a:extLst>
            </p:cNvPr>
            <p:cNvSpPr txBox="1"/>
            <p:nvPr/>
          </p:nvSpPr>
          <p:spPr>
            <a:xfrm>
              <a:off x="7713229" y="1890520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2</a:t>
              </a: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890D9BA8-2390-2E5F-84A4-076B74AE647C}"/>
                </a:ext>
              </a:extLst>
            </p:cNvPr>
            <p:cNvSpPr txBox="1"/>
            <p:nvPr/>
          </p:nvSpPr>
          <p:spPr>
            <a:xfrm>
              <a:off x="8220541" y="1776220"/>
              <a:ext cx="88998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247BC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分配责任人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D7F6560B-0E8F-9427-5A9E-3698D4B6B87B}"/>
                </a:ext>
              </a:extLst>
            </p:cNvPr>
            <p:cNvSpPr txBox="1"/>
            <p:nvPr/>
          </p:nvSpPr>
          <p:spPr>
            <a:xfrm>
              <a:off x="8220541" y="2030220"/>
              <a:ext cx="954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spc="0" baseline="0">
                  <a:ln/>
                  <a:solidFill>
                    <a:srgbClr val="7F7F7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指定修复人员</a:t>
              </a:r>
            </a:p>
          </p:txBody>
        </p:sp>
        <p:sp>
          <p:nvSpPr>
            <p:cNvPr id="25" name="任意形状 24">
              <a:extLst>
                <a:ext uri="{FF2B5EF4-FFF2-40B4-BE49-F238E27FC236}">
                  <a16:creationId xmlns:a16="http://schemas.microsoft.com/office/drawing/2014/main" id="{8899C0D2-48A1-C590-A60F-82D906557E60}"/>
                </a:ext>
              </a:extLst>
            </p:cNvPr>
            <p:cNvSpPr/>
            <p:nvPr/>
          </p:nvSpPr>
          <p:spPr>
            <a:xfrm>
              <a:off x="9379469" y="2406140"/>
              <a:ext cx="635000" cy="1397000"/>
            </a:xfrm>
            <a:custGeom>
              <a:avLst/>
              <a:gdLst>
                <a:gd name="connsiteX0" fmla="*/ 0 w 635000"/>
                <a:gd name="connsiteY0" fmla="*/ 0 h 1397000"/>
                <a:gd name="connsiteX1" fmla="*/ 635000 w 635000"/>
                <a:gd name="connsiteY1" fmla="*/ 1397000 h 13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00" h="1397000">
                  <a:moveTo>
                    <a:pt x="0" y="0"/>
                  </a:moveTo>
                  <a:cubicBezTo>
                    <a:pt x="423329" y="423329"/>
                    <a:pt x="635000" y="889000"/>
                    <a:pt x="635000" y="1397000"/>
                  </a:cubicBezTo>
                </a:path>
              </a:pathLst>
            </a:custGeom>
            <a:noFill/>
            <a:ln w="25400" cap="flat">
              <a:solidFill>
                <a:srgbClr val="06B4EA"/>
              </a:solidFill>
              <a:prstDash val="solid"/>
              <a:miter/>
              <a:headEnd type="none" w="med" len="med"/>
              <a:tailEnd type="triangle" w="med" len="med"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任意形状 25">
              <a:extLst>
                <a:ext uri="{FF2B5EF4-FFF2-40B4-BE49-F238E27FC236}">
                  <a16:creationId xmlns:a16="http://schemas.microsoft.com/office/drawing/2014/main" id="{58B0562E-6DFE-AE76-A654-8442B5619EC6}"/>
                </a:ext>
              </a:extLst>
            </p:cNvPr>
            <p:cNvSpPr/>
            <p:nvPr/>
          </p:nvSpPr>
          <p:spPr>
            <a:xfrm>
              <a:off x="8871469" y="3803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solidFill>
              <a:srgbClr val="82C8F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7" name="任意形状 26">
              <a:extLst>
                <a:ext uri="{FF2B5EF4-FFF2-40B4-BE49-F238E27FC236}">
                  <a16:creationId xmlns:a16="http://schemas.microsoft.com/office/drawing/2014/main" id="{85D3374F-4F3A-04C1-AB4A-C5748BDCF6F1}"/>
                </a:ext>
              </a:extLst>
            </p:cNvPr>
            <p:cNvSpPr/>
            <p:nvPr/>
          </p:nvSpPr>
          <p:spPr>
            <a:xfrm>
              <a:off x="8871469" y="3803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noFill/>
            <a:ln w="25400" cap="flat">
              <a:solidFill>
                <a:srgbClr val="4199A5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8" name="任意形状 27">
              <a:extLst>
                <a:ext uri="{FF2B5EF4-FFF2-40B4-BE49-F238E27FC236}">
                  <a16:creationId xmlns:a16="http://schemas.microsoft.com/office/drawing/2014/main" id="{43341B94-0862-4FFB-DBEE-DDCB5BEAB48A}"/>
                </a:ext>
              </a:extLst>
            </p:cNvPr>
            <p:cNvSpPr/>
            <p:nvPr/>
          </p:nvSpPr>
          <p:spPr>
            <a:xfrm>
              <a:off x="9125469" y="4184140"/>
              <a:ext cx="508000" cy="508000"/>
            </a:xfrm>
            <a:custGeom>
              <a:avLst/>
              <a:gdLst>
                <a:gd name="connsiteX0" fmla="*/ 508000 w 508000"/>
                <a:gd name="connsiteY0" fmla="*/ 254000 h 508000"/>
                <a:gd name="connsiteX1" fmla="*/ 254000 w 508000"/>
                <a:gd name="connsiteY1" fmla="*/ 508000 h 508000"/>
                <a:gd name="connsiteX2" fmla="*/ 0 w 508000"/>
                <a:gd name="connsiteY2" fmla="*/ 254000 h 508000"/>
                <a:gd name="connsiteX3" fmla="*/ 254000 w 508000"/>
                <a:gd name="connsiteY3" fmla="*/ 0 h 508000"/>
                <a:gd name="connsiteX4" fmla="*/ 508000 w 508000"/>
                <a:gd name="connsiteY4" fmla="*/ 2540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000" h="508000">
                  <a:moveTo>
                    <a:pt x="508000" y="254000"/>
                  </a:moveTo>
                  <a:cubicBezTo>
                    <a:pt x="508000" y="394280"/>
                    <a:pt x="394281" y="508000"/>
                    <a:pt x="254000" y="508000"/>
                  </a:cubicBezTo>
                  <a:cubicBezTo>
                    <a:pt x="113719" y="508000"/>
                    <a:pt x="0" y="394280"/>
                    <a:pt x="0" y="254000"/>
                  </a:cubicBezTo>
                  <a:cubicBezTo>
                    <a:pt x="0" y="113720"/>
                    <a:pt x="113719" y="0"/>
                    <a:pt x="254000" y="0"/>
                  </a:cubicBezTo>
                  <a:cubicBezTo>
                    <a:pt x="394281" y="0"/>
                    <a:pt x="508000" y="113720"/>
                    <a:pt x="508000" y="254000"/>
                  </a:cubicBezTo>
                  <a:close/>
                </a:path>
              </a:pathLst>
            </a:custGeom>
            <a:solidFill>
              <a:srgbClr val="4199A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3B78B644-5364-CD17-0A8D-F29389A611A3}"/>
                </a:ext>
              </a:extLst>
            </p:cNvPr>
            <p:cNvSpPr txBox="1"/>
            <p:nvPr/>
          </p:nvSpPr>
          <p:spPr>
            <a:xfrm>
              <a:off x="9237229" y="4303520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3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F5DC1039-D228-52AD-B177-32329DA3B244}"/>
                </a:ext>
              </a:extLst>
            </p:cNvPr>
            <p:cNvSpPr txBox="1"/>
            <p:nvPr/>
          </p:nvSpPr>
          <p:spPr>
            <a:xfrm>
              <a:off x="9744541" y="4189220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4199A5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修复缺陷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53200763-C93B-773B-21A1-5B56AD737A70}"/>
                </a:ext>
              </a:extLst>
            </p:cNvPr>
            <p:cNvSpPr txBox="1"/>
            <p:nvPr/>
          </p:nvSpPr>
          <p:spPr>
            <a:xfrm>
              <a:off x="9744541" y="4443220"/>
              <a:ext cx="954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spc="0" baseline="0">
                  <a:ln/>
                  <a:solidFill>
                    <a:srgbClr val="7F7F7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开发修复提交</a:t>
              </a:r>
            </a:p>
          </p:txBody>
        </p:sp>
        <p:sp>
          <p:nvSpPr>
            <p:cNvPr id="32" name="任意形状 31">
              <a:extLst>
                <a:ext uri="{FF2B5EF4-FFF2-40B4-BE49-F238E27FC236}">
                  <a16:creationId xmlns:a16="http://schemas.microsoft.com/office/drawing/2014/main" id="{753145BE-B567-5EE6-C4A0-51403CBF4F91}"/>
                </a:ext>
              </a:extLst>
            </p:cNvPr>
            <p:cNvSpPr/>
            <p:nvPr/>
          </p:nvSpPr>
          <p:spPr>
            <a:xfrm>
              <a:off x="7241693" y="5073140"/>
              <a:ext cx="2391776" cy="508000"/>
            </a:xfrm>
            <a:custGeom>
              <a:avLst/>
              <a:gdLst>
                <a:gd name="connsiteX0" fmla="*/ 1905000 w 1905000"/>
                <a:gd name="connsiteY0" fmla="*/ 0 h 508000"/>
                <a:gd name="connsiteX1" fmla="*/ 0 w 1905000"/>
                <a:gd name="connsiteY1" fmla="*/ 5080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05000" h="508000">
                  <a:moveTo>
                    <a:pt x="1905000" y="0"/>
                  </a:moveTo>
                  <a:cubicBezTo>
                    <a:pt x="1312329" y="338671"/>
                    <a:pt x="677329" y="508000"/>
                    <a:pt x="0" y="508000"/>
                  </a:cubicBezTo>
                </a:path>
              </a:pathLst>
            </a:custGeom>
            <a:noFill/>
            <a:ln w="25400" cap="flat">
              <a:solidFill>
                <a:srgbClr val="06B4EA"/>
              </a:solidFill>
              <a:prstDash val="solid"/>
              <a:miter/>
              <a:headEnd type="none" w="med" len="med"/>
              <a:tailEnd type="triangle" w="med" len="med"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8C77DF31-4A57-BBFF-77B6-CDD3B681F57F}"/>
                </a:ext>
              </a:extLst>
            </p:cNvPr>
            <p:cNvSpPr/>
            <p:nvPr/>
          </p:nvSpPr>
          <p:spPr>
            <a:xfrm>
              <a:off x="5061469" y="4692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solidFill>
              <a:srgbClr val="D3EDFB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任意形状 33">
              <a:extLst>
                <a:ext uri="{FF2B5EF4-FFF2-40B4-BE49-F238E27FC236}">
                  <a16:creationId xmlns:a16="http://schemas.microsoft.com/office/drawing/2014/main" id="{6F9E5135-B1FF-6887-B9CD-EF2E22DCFE0A}"/>
                </a:ext>
              </a:extLst>
            </p:cNvPr>
            <p:cNvSpPr/>
            <p:nvPr/>
          </p:nvSpPr>
          <p:spPr>
            <a:xfrm>
              <a:off x="5061469" y="4692140"/>
              <a:ext cx="2286000" cy="1270000"/>
            </a:xfrm>
            <a:custGeom>
              <a:avLst/>
              <a:gdLst>
                <a:gd name="connsiteX0" fmla="*/ 2286000 w 2286000"/>
                <a:gd name="connsiteY0" fmla="*/ 635000 h 1270000"/>
                <a:gd name="connsiteX1" fmla="*/ 1143000 w 2286000"/>
                <a:gd name="connsiteY1" fmla="*/ 1270000 h 1270000"/>
                <a:gd name="connsiteX2" fmla="*/ 0 w 2286000"/>
                <a:gd name="connsiteY2" fmla="*/ 635000 h 1270000"/>
                <a:gd name="connsiteX3" fmla="*/ 1143000 w 2286000"/>
                <a:gd name="connsiteY3" fmla="*/ 0 h 1270000"/>
                <a:gd name="connsiteX4" fmla="*/ 2286000 w 2286000"/>
                <a:gd name="connsiteY4" fmla="*/ 635000 h 127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0" h="1270000">
                  <a:moveTo>
                    <a:pt x="2286000" y="635000"/>
                  </a:moveTo>
                  <a:cubicBezTo>
                    <a:pt x="2286000" y="985701"/>
                    <a:pt x="1774262" y="1270000"/>
                    <a:pt x="1143000" y="1270000"/>
                  </a:cubicBezTo>
                  <a:cubicBezTo>
                    <a:pt x="511739" y="1270000"/>
                    <a:pt x="0" y="985701"/>
                    <a:pt x="0" y="635000"/>
                  </a:cubicBezTo>
                  <a:cubicBezTo>
                    <a:pt x="0" y="284299"/>
                    <a:pt x="511739" y="0"/>
                    <a:pt x="1143000" y="0"/>
                  </a:cubicBezTo>
                  <a:cubicBezTo>
                    <a:pt x="1774262" y="0"/>
                    <a:pt x="2286000" y="284299"/>
                    <a:pt x="2286000" y="635000"/>
                  </a:cubicBezTo>
                  <a:close/>
                </a:path>
              </a:pathLst>
            </a:custGeom>
            <a:noFill/>
            <a:ln w="25400" cap="flat">
              <a:solidFill>
                <a:srgbClr val="00AA7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5" name="任意形状 34">
              <a:extLst>
                <a:ext uri="{FF2B5EF4-FFF2-40B4-BE49-F238E27FC236}">
                  <a16:creationId xmlns:a16="http://schemas.microsoft.com/office/drawing/2014/main" id="{F5CABA00-A4EF-F820-40CF-3D0D7BA4DBEB}"/>
                </a:ext>
              </a:extLst>
            </p:cNvPr>
            <p:cNvSpPr/>
            <p:nvPr/>
          </p:nvSpPr>
          <p:spPr>
            <a:xfrm>
              <a:off x="5315469" y="5073140"/>
              <a:ext cx="508000" cy="508000"/>
            </a:xfrm>
            <a:custGeom>
              <a:avLst/>
              <a:gdLst>
                <a:gd name="connsiteX0" fmla="*/ 508000 w 508000"/>
                <a:gd name="connsiteY0" fmla="*/ 254000 h 508000"/>
                <a:gd name="connsiteX1" fmla="*/ 254000 w 508000"/>
                <a:gd name="connsiteY1" fmla="*/ 508000 h 508000"/>
                <a:gd name="connsiteX2" fmla="*/ 0 w 508000"/>
                <a:gd name="connsiteY2" fmla="*/ 254000 h 508000"/>
                <a:gd name="connsiteX3" fmla="*/ 254000 w 508000"/>
                <a:gd name="connsiteY3" fmla="*/ 0 h 508000"/>
                <a:gd name="connsiteX4" fmla="*/ 508000 w 508000"/>
                <a:gd name="connsiteY4" fmla="*/ 254000 h 50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8000" h="508000">
                  <a:moveTo>
                    <a:pt x="508000" y="254000"/>
                  </a:moveTo>
                  <a:cubicBezTo>
                    <a:pt x="508000" y="394280"/>
                    <a:pt x="394280" y="508000"/>
                    <a:pt x="254000" y="508000"/>
                  </a:cubicBezTo>
                  <a:cubicBezTo>
                    <a:pt x="113720" y="508000"/>
                    <a:pt x="0" y="394280"/>
                    <a:pt x="0" y="254000"/>
                  </a:cubicBezTo>
                  <a:cubicBezTo>
                    <a:pt x="0" y="113720"/>
                    <a:pt x="113720" y="0"/>
                    <a:pt x="254000" y="0"/>
                  </a:cubicBezTo>
                  <a:cubicBezTo>
                    <a:pt x="394280" y="0"/>
                    <a:pt x="508000" y="113720"/>
                    <a:pt x="508000" y="254000"/>
                  </a:cubicBezTo>
                  <a:close/>
                </a:path>
              </a:pathLst>
            </a:custGeom>
            <a:solidFill>
              <a:srgbClr val="00AA7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DC362EEE-E936-165F-D706-A3D6FC96B8F5}"/>
                </a:ext>
              </a:extLst>
            </p:cNvPr>
            <p:cNvSpPr txBox="1"/>
            <p:nvPr/>
          </p:nvSpPr>
          <p:spPr>
            <a:xfrm>
              <a:off x="5427229" y="5192520"/>
              <a:ext cx="29046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4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4</a:t>
              </a: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24E76C48-0B86-5906-E364-9DFECDB30AE2}"/>
                </a:ext>
              </a:extLst>
            </p:cNvPr>
            <p:cNvSpPr txBox="1"/>
            <p:nvPr/>
          </p:nvSpPr>
          <p:spPr>
            <a:xfrm>
              <a:off x="5934541" y="5078220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AA7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验证关闭</a:t>
              </a: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4A7A8592-6641-837E-4695-4B506A3DB584}"/>
                </a:ext>
              </a:extLst>
            </p:cNvPr>
            <p:cNvSpPr txBox="1"/>
            <p:nvPr/>
          </p:nvSpPr>
          <p:spPr>
            <a:xfrm>
              <a:off x="5934541" y="5332220"/>
              <a:ext cx="954107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spc="0" baseline="0">
                  <a:ln/>
                  <a:solidFill>
                    <a:srgbClr val="7F7F7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测试验证通过</a:t>
              </a:r>
            </a:p>
          </p:txBody>
        </p:sp>
        <p:sp>
          <p:nvSpPr>
            <p:cNvPr id="39" name="任意形状 38">
              <a:extLst>
                <a:ext uri="{FF2B5EF4-FFF2-40B4-BE49-F238E27FC236}">
                  <a16:creationId xmlns:a16="http://schemas.microsoft.com/office/drawing/2014/main" id="{C14531D9-994D-C825-73D9-ACC2766BBF28}"/>
                </a:ext>
              </a:extLst>
            </p:cNvPr>
            <p:cNvSpPr/>
            <p:nvPr/>
          </p:nvSpPr>
          <p:spPr>
            <a:xfrm>
              <a:off x="5696469" y="3930140"/>
              <a:ext cx="762000" cy="830496"/>
            </a:xfrm>
            <a:custGeom>
              <a:avLst/>
              <a:gdLst>
                <a:gd name="connsiteX0" fmla="*/ 0 w 762000"/>
                <a:gd name="connsiteY0" fmla="*/ 762000 h 762000"/>
                <a:gd name="connsiteX1" fmla="*/ 762000 w 762000"/>
                <a:gd name="connsiteY1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000" h="762000">
                  <a:moveTo>
                    <a:pt x="0" y="762000"/>
                  </a:moveTo>
                  <a:cubicBezTo>
                    <a:pt x="169329" y="423329"/>
                    <a:pt x="423329" y="169329"/>
                    <a:pt x="762000" y="0"/>
                  </a:cubicBezTo>
                </a:path>
              </a:pathLst>
            </a:custGeom>
            <a:noFill/>
            <a:ln w="25400" cap="flat">
              <a:solidFill>
                <a:srgbClr val="06B4EA"/>
              </a:solidFill>
              <a:prstDash val="solid"/>
              <a:miter/>
              <a:headEnd type="none" w="med" len="med"/>
              <a:tailEnd type="triangle" w="med" len="med"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1F03A290-A8C8-8C99-E8DD-FC1D1DBC1598}"/>
                </a:ext>
              </a:extLst>
            </p:cNvPr>
            <p:cNvSpPr txBox="1"/>
            <p:nvPr/>
          </p:nvSpPr>
          <p:spPr>
            <a:xfrm>
              <a:off x="3299979" y="3262120"/>
              <a:ext cx="337116" cy="272415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中</a:t>
              </a:r>
            </a:p>
          </p:txBody>
        </p:sp>
      </p:grp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EBF46775-892F-CC25-C970-F35129604111}"/>
              </a:ext>
            </a:extLst>
          </p:cNvPr>
          <p:cNvSpPr/>
          <p:nvPr/>
        </p:nvSpPr>
        <p:spPr>
          <a:xfrm>
            <a:off x="508000" y="1644140"/>
            <a:ext cx="2286000" cy="5207000"/>
          </a:xfrm>
          <a:prstGeom prst="roundRect">
            <a:avLst>
              <a:gd name="adj" fmla="val 4775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DC6A9FDF-B400-BF61-5523-3223CB5A9E07}"/>
              </a:ext>
            </a:extLst>
          </p:cNvPr>
          <p:cNvSpPr/>
          <p:nvPr/>
        </p:nvSpPr>
        <p:spPr>
          <a:xfrm>
            <a:off x="635000" y="1784870"/>
            <a:ext cx="2032000" cy="422189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B208C02A-FD99-A768-882C-812100344F12}"/>
              </a:ext>
            </a:extLst>
          </p:cNvPr>
          <p:cNvSpPr txBox="1"/>
          <p:nvPr/>
        </p:nvSpPr>
        <p:spPr>
          <a:xfrm>
            <a:off x="1254760" y="1874937"/>
            <a:ext cx="770652" cy="320732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缺陷属性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079337A7-AB17-0B68-78CB-742EFE4F4715}"/>
              </a:ext>
            </a:extLst>
          </p:cNvPr>
          <p:cNvSpPr txBox="1"/>
          <p:nvPr/>
        </p:nvSpPr>
        <p:spPr>
          <a:xfrm>
            <a:off x="670560" y="2353418"/>
            <a:ext cx="744260" cy="31129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缺陷编号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526280B-BFBC-A235-5FE2-17D02B6259A5}"/>
              </a:ext>
            </a:extLst>
          </p:cNvPr>
          <p:cNvSpPr txBox="1"/>
          <p:nvPr/>
        </p:nvSpPr>
        <p:spPr>
          <a:xfrm>
            <a:off x="670560" y="2648950"/>
            <a:ext cx="1225834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D-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项目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序号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格式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CC818CCA-C933-A59A-BA5D-D52893A2C288}"/>
              </a:ext>
            </a:extLst>
          </p:cNvPr>
          <p:cNvSpPr txBox="1"/>
          <p:nvPr/>
        </p:nvSpPr>
        <p:spPr>
          <a:xfrm>
            <a:off x="670560" y="3057066"/>
            <a:ext cx="611393" cy="31129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优先级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599B3BE1-7243-DDE7-A60D-DF52ABC9E19C}"/>
              </a:ext>
            </a:extLst>
          </p:cNvPr>
          <p:cNvSpPr/>
          <p:nvPr/>
        </p:nvSpPr>
        <p:spPr>
          <a:xfrm>
            <a:off x="762000" y="3403262"/>
            <a:ext cx="571500" cy="281459"/>
          </a:xfrm>
          <a:prstGeom prst="roundRect">
            <a:avLst/>
          </a:prstGeom>
          <a:solidFill>
            <a:srgbClr val="DC354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E58A653-72A6-F7B6-A2FE-1EAC9570A152}"/>
              </a:ext>
            </a:extLst>
          </p:cNvPr>
          <p:cNvSpPr txBox="1"/>
          <p:nvPr/>
        </p:nvSpPr>
        <p:spPr>
          <a:xfrm>
            <a:off x="813063" y="3400278"/>
            <a:ext cx="466745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紧急</a:t>
            </a: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7C4573F1-F603-D715-E918-5AD9678F9885}"/>
              </a:ext>
            </a:extLst>
          </p:cNvPr>
          <p:cNvSpPr/>
          <p:nvPr/>
        </p:nvSpPr>
        <p:spPr>
          <a:xfrm>
            <a:off x="1397000" y="3403262"/>
            <a:ext cx="571500" cy="281459"/>
          </a:xfrm>
          <a:prstGeom prst="roundRect">
            <a:avLst/>
          </a:prstGeom>
          <a:solidFill>
            <a:srgbClr val="FFC107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28B5D620-5E82-5498-AF90-B6ADF48F26AA}"/>
              </a:ext>
            </a:extLst>
          </p:cNvPr>
          <p:cNvSpPr txBox="1"/>
          <p:nvPr/>
        </p:nvSpPr>
        <p:spPr>
          <a:xfrm>
            <a:off x="1514192" y="3398327"/>
            <a:ext cx="337116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高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2D501E80-8A2B-209F-FB8B-E433A386EEB9}"/>
              </a:ext>
            </a:extLst>
          </p:cNvPr>
          <p:cNvSpPr/>
          <p:nvPr/>
        </p:nvSpPr>
        <p:spPr>
          <a:xfrm>
            <a:off x="2032000" y="3403262"/>
            <a:ext cx="571500" cy="281459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8811D62-E426-65DE-4BFB-E4426F720A72}"/>
              </a:ext>
            </a:extLst>
          </p:cNvPr>
          <p:cNvSpPr txBox="1"/>
          <p:nvPr/>
        </p:nvSpPr>
        <p:spPr>
          <a:xfrm>
            <a:off x="670560" y="3901445"/>
            <a:ext cx="744260" cy="31129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状态流转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EB2C4AF-DD0C-BFEF-133A-DC0BF4D5E1CF}"/>
              </a:ext>
            </a:extLst>
          </p:cNvPr>
          <p:cNvSpPr txBox="1"/>
          <p:nvPr/>
        </p:nvSpPr>
        <p:spPr>
          <a:xfrm>
            <a:off x="670560" y="4211050"/>
            <a:ext cx="1481257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新建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已分配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修复中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4F7BB396-FDFE-89AD-625C-CAA7319B8CC0}"/>
              </a:ext>
            </a:extLst>
          </p:cNvPr>
          <p:cNvSpPr txBox="1"/>
          <p:nvPr/>
        </p:nvSpPr>
        <p:spPr>
          <a:xfrm>
            <a:off x="670560" y="4422145"/>
            <a:ext cx="1234003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待验证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已关闭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DD91783-54B0-4E9A-3F9D-B643FFF7B20F}"/>
              </a:ext>
            </a:extLst>
          </p:cNvPr>
          <p:cNvSpPr txBox="1"/>
          <p:nvPr/>
        </p:nvSpPr>
        <p:spPr>
          <a:xfrm>
            <a:off x="670560" y="4816188"/>
            <a:ext cx="744260" cy="31129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关联信息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1F563DF4-750C-850D-1815-F29E57193DE4}"/>
              </a:ext>
            </a:extLst>
          </p:cNvPr>
          <p:cNvSpPr txBox="1"/>
          <p:nvPr/>
        </p:nvSpPr>
        <p:spPr>
          <a:xfrm>
            <a:off x="670560" y="5125794"/>
            <a:ext cx="1068969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关联执行任务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997D6F86-6BDF-10D3-F19D-E504E7F10EE4}"/>
              </a:ext>
            </a:extLst>
          </p:cNvPr>
          <p:cNvSpPr txBox="1"/>
          <p:nvPr/>
        </p:nvSpPr>
        <p:spPr>
          <a:xfrm>
            <a:off x="670560" y="5336888"/>
            <a:ext cx="1068969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关联测试用例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9C7D7D35-5924-307E-106D-A8AD1F0C8582}"/>
              </a:ext>
            </a:extLst>
          </p:cNvPr>
          <p:cNvSpPr txBox="1"/>
          <p:nvPr/>
        </p:nvSpPr>
        <p:spPr>
          <a:xfrm>
            <a:off x="670560" y="5547983"/>
            <a:ext cx="1068969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关联需求条目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7F5AFCF4-396D-A113-AAB6-F587D84AE758}"/>
              </a:ext>
            </a:extLst>
          </p:cNvPr>
          <p:cNvSpPr txBox="1"/>
          <p:nvPr/>
        </p:nvSpPr>
        <p:spPr>
          <a:xfrm>
            <a:off x="670560" y="5942026"/>
            <a:ext cx="744260" cy="31129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评论协作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8C5442C-B390-CA62-E49C-E1EBEEDDF873}"/>
              </a:ext>
            </a:extLst>
          </p:cNvPr>
          <p:cNvSpPr txBox="1"/>
          <p:nvPr/>
        </p:nvSpPr>
        <p:spPr>
          <a:xfrm>
            <a:off x="670560" y="6251631"/>
            <a:ext cx="972562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支持评论追踪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03A71495-101F-0D16-E23E-68DCD88CDD85}"/>
              </a:ext>
            </a:extLst>
          </p:cNvPr>
          <p:cNvSpPr txBox="1"/>
          <p:nvPr/>
        </p:nvSpPr>
        <p:spPr>
          <a:xfrm>
            <a:off x="670560" y="6462726"/>
            <a:ext cx="972562" cy="30186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沟通记录完整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332E1C24-5941-8383-2E31-886FC79CBFD3}"/>
              </a:ext>
            </a:extLst>
          </p:cNvPr>
          <p:cNvSpPr/>
          <p:nvPr/>
        </p:nvSpPr>
        <p:spPr>
          <a:xfrm>
            <a:off x="3048000" y="6343140"/>
            <a:ext cx="8636000" cy="508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632937A8-2DE2-877E-B7CC-497DCA434055}"/>
              </a:ext>
            </a:extLst>
          </p:cNvPr>
          <p:cNvSpPr txBox="1"/>
          <p:nvPr/>
        </p:nvSpPr>
        <p:spPr>
          <a:xfrm>
            <a:off x="5109210" y="6475220"/>
            <a:ext cx="4208203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🔄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完整闭环：发现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分配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修复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验证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关闭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全程可追溯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06506928-B89E-3858-B441-EEBB6668C4B7}"/>
              </a:ext>
            </a:extLst>
          </p:cNvPr>
          <p:cNvSpPr txBox="1"/>
          <p:nvPr/>
        </p:nvSpPr>
        <p:spPr>
          <a:xfrm>
            <a:off x="11404943" y="6893372"/>
            <a:ext cx="558113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7F7F7F"/>
                </a:solidFill>
                <a:latin typeface="Arial"/>
                <a:cs typeface="Arial"/>
                <a:sym typeface="Arial"/>
                <a:rtl val="0"/>
              </a:rPr>
              <a:t>11 / 19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080174A6-C22C-69DB-5EC0-0AD7A99EA236}"/>
              </a:ext>
            </a:extLst>
          </p:cNvPr>
          <p:cNvSpPr txBox="1"/>
          <p:nvPr/>
        </p:nvSpPr>
        <p:spPr>
          <a:xfrm>
            <a:off x="2149192" y="3412306"/>
            <a:ext cx="337116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中</a:t>
            </a:r>
            <a:endParaRPr lang="zh-CN" altLang="en-US" sz="1000" spc="0" baseline="0" dirty="0">
              <a:ln/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/>
              <a:rtl val="0"/>
            </a:endParaRPr>
          </a:p>
        </p:txBody>
      </p:sp>
    </p:spTree>
    <p:extLst>
      <p:ext uri="{BB962C8B-B14F-4D97-AF65-F5344CB8AC3E}">
        <p14:creationId xmlns:p14="http://schemas.microsoft.com/office/powerpoint/2010/main" val="4708021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693D02-F096-1554-AE9C-39B370BE22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2600A242-49DC-82AF-E06F-0666280B844C}"/>
              </a:ext>
            </a:extLst>
          </p:cNvPr>
          <p:cNvSpPr/>
          <p:nvPr/>
        </p:nvSpPr>
        <p:spPr>
          <a:xfrm>
            <a:off x="-49428" y="24714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ECA143FB-60A2-EB55-3137-573176126A6C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950C9D4-5E60-2C26-8A1B-B5C3F04C5A14}"/>
              </a:ext>
            </a:extLst>
          </p:cNvPr>
          <p:cNvSpPr txBox="1"/>
          <p:nvPr/>
        </p:nvSpPr>
        <p:spPr>
          <a:xfrm>
            <a:off x="543560" y="271780"/>
            <a:ext cx="1749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质量报告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5FF684A1-5F0E-A656-2BB0-54A22D08F942}"/>
              </a:ext>
            </a:extLst>
          </p:cNvPr>
          <p:cNvSpPr/>
          <p:nvPr/>
        </p:nvSpPr>
        <p:spPr>
          <a:xfrm>
            <a:off x="635000" y="787400"/>
            <a:ext cx="1143000" cy="38100"/>
          </a:xfrm>
          <a:custGeom>
            <a:avLst/>
            <a:gdLst>
              <a:gd name="connsiteX0" fmla="*/ 0 w 1143000"/>
              <a:gd name="connsiteY0" fmla="*/ 0 h 38100"/>
              <a:gd name="connsiteX1" fmla="*/ 1143000 w 1143000"/>
              <a:gd name="connsiteY1" fmla="*/ 0 h 38100"/>
              <a:gd name="connsiteX2" fmla="*/ 1143000 w 1143000"/>
              <a:gd name="connsiteY2" fmla="*/ 38100 h 38100"/>
              <a:gd name="connsiteX3" fmla="*/ 0 w 1143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43000" h="38100">
                <a:moveTo>
                  <a:pt x="0" y="0"/>
                </a:moveTo>
                <a:lnTo>
                  <a:pt x="1143000" y="0"/>
                </a:lnTo>
                <a:lnTo>
                  <a:pt x="1143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63BAFDD-A62C-153F-E270-8B98EADC6351}"/>
              </a:ext>
            </a:extLst>
          </p:cNvPr>
          <p:cNvSpPr txBox="1"/>
          <p:nvPr/>
        </p:nvSpPr>
        <p:spPr>
          <a:xfrm>
            <a:off x="543560" y="1262723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报告类型与内容</a:t>
            </a: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829D55A0-FB81-A730-A659-EE1FBCF7A733}"/>
              </a:ext>
            </a:extLst>
          </p:cNvPr>
          <p:cNvSpPr/>
          <p:nvPr/>
        </p:nvSpPr>
        <p:spPr>
          <a:xfrm>
            <a:off x="635000" y="1651000"/>
            <a:ext cx="1651000" cy="12700"/>
          </a:xfrm>
          <a:custGeom>
            <a:avLst/>
            <a:gdLst>
              <a:gd name="connsiteX0" fmla="*/ 0 w 1651000"/>
              <a:gd name="connsiteY0" fmla="*/ 0 h 12700"/>
              <a:gd name="connsiteX1" fmla="*/ 1651000 w 1651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1000" h="12700">
                <a:moveTo>
                  <a:pt x="0" y="0"/>
                </a:moveTo>
                <a:lnTo>
                  <a:pt x="1651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516461EC-F8B9-AC47-3ADE-CEAC2063C529}"/>
              </a:ext>
            </a:extLst>
          </p:cNvPr>
          <p:cNvSpPr/>
          <p:nvPr/>
        </p:nvSpPr>
        <p:spPr>
          <a:xfrm>
            <a:off x="508000" y="1905000"/>
            <a:ext cx="3556000" cy="2286000"/>
          </a:xfrm>
          <a:prstGeom prst="roundRect">
            <a:avLst>
              <a:gd name="adj" fmla="val 8018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88C95E9-25B0-BFFF-5528-F8F44E0295D7}"/>
              </a:ext>
            </a:extLst>
          </p:cNvPr>
          <p:cNvSpPr/>
          <p:nvPr/>
        </p:nvSpPr>
        <p:spPr>
          <a:xfrm>
            <a:off x="635000" y="2032000"/>
            <a:ext cx="1524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74772EE7-D3E2-4D1C-4239-F126C0B9AB2E}"/>
              </a:ext>
            </a:extLst>
          </p:cNvPr>
          <p:cNvSpPr txBox="1"/>
          <p:nvPr/>
        </p:nvSpPr>
        <p:spPr>
          <a:xfrm>
            <a:off x="938975" y="2051495"/>
            <a:ext cx="929005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执行报告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DF5FEBF-1218-ED1F-9A59-53252AA67D62}"/>
              </a:ext>
            </a:extLst>
          </p:cNvPr>
          <p:cNvSpPr txBox="1"/>
          <p:nvPr/>
        </p:nvSpPr>
        <p:spPr>
          <a:xfrm>
            <a:off x="670560" y="2481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执行任务概览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1EE609DF-E56E-EC31-F1BD-D6EE2F723F53}"/>
              </a:ext>
            </a:extLst>
          </p:cNvPr>
          <p:cNvSpPr txBox="1"/>
          <p:nvPr/>
        </p:nvSpPr>
        <p:spPr>
          <a:xfrm>
            <a:off x="670560" y="2735580"/>
            <a:ext cx="167547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通过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失败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阻塞统计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88BFB16-D09C-D816-0448-1FF2B64E8480}"/>
              </a:ext>
            </a:extLst>
          </p:cNvPr>
          <p:cNvSpPr txBox="1"/>
          <p:nvPr/>
        </p:nvSpPr>
        <p:spPr>
          <a:xfrm>
            <a:off x="670560" y="2989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执行进度趋势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97989AB-C2EE-3D0B-4556-331382024A84}"/>
              </a:ext>
            </a:extLst>
          </p:cNvPr>
          <p:cNvSpPr txBox="1"/>
          <p:nvPr/>
        </p:nvSpPr>
        <p:spPr>
          <a:xfrm>
            <a:off x="670560" y="3243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用例详细结果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AFA3B3DC-FA51-2CEA-E326-CBCFD6E33DD7}"/>
              </a:ext>
            </a:extLst>
          </p:cNvPr>
          <p:cNvSpPr txBox="1"/>
          <p:nvPr/>
        </p:nvSpPr>
        <p:spPr>
          <a:xfrm>
            <a:off x="670560" y="3497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缺陷分布统计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4AA52ED7-A986-D035-909D-17B498F5FAC1}"/>
              </a:ext>
            </a:extLst>
          </p:cNvPr>
          <p:cNvSpPr/>
          <p:nvPr/>
        </p:nvSpPr>
        <p:spPr>
          <a:xfrm>
            <a:off x="3203144" y="3813430"/>
            <a:ext cx="635000" cy="2286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41B4FC6-1CE7-E0D4-7805-F89A84D64A4E}"/>
              </a:ext>
            </a:extLst>
          </p:cNvPr>
          <p:cNvSpPr txBox="1"/>
          <p:nvPr/>
        </p:nvSpPr>
        <p:spPr>
          <a:xfrm>
            <a:off x="3290190" y="3781782"/>
            <a:ext cx="480313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PDF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7EEA3D53-94DC-F46C-D5C8-2ACD37B28F87}"/>
              </a:ext>
            </a:extLst>
          </p:cNvPr>
          <p:cNvSpPr/>
          <p:nvPr/>
        </p:nvSpPr>
        <p:spPr>
          <a:xfrm>
            <a:off x="4318000" y="1905000"/>
            <a:ext cx="3556000" cy="2286000"/>
          </a:xfrm>
          <a:prstGeom prst="roundRect">
            <a:avLst>
              <a:gd name="adj" fmla="val 5856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70451D93-232E-6CE1-C95F-C267919C3E42}"/>
              </a:ext>
            </a:extLst>
          </p:cNvPr>
          <p:cNvSpPr/>
          <p:nvPr/>
        </p:nvSpPr>
        <p:spPr>
          <a:xfrm>
            <a:off x="4445000" y="2032000"/>
            <a:ext cx="1524000" cy="381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B19F2AB1-DA14-F1A3-A04D-20676F441E22}"/>
              </a:ext>
            </a:extLst>
          </p:cNvPr>
          <p:cNvSpPr txBox="1"/>
          <p:nvPr/>
        </p:nvSpPr>
        <p:spPr>
          <a:xfrm>
            <a:off x="4672775" y="2051495"/>
            <a:ext cx="1113750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覆盖率报告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08A56DEE-0815-B7ED-8764-E05F865D2981}"/>
              </a:ext>
            </a:extLst>
          </p:cNvPr>
          <p:cNvSpPr txBox="1"/>
          <p:nvPr/>
        </p:nvSpPr>
        <p:spPr>
          <a:xfrm>
            <a:off x="4480560" y="2481580"/>
            <a:ext cx="1086943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需求覆盖率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055CBE7E-EB75-46C8-E6A3-EAD3DC85476B}"/>
              </a:ext>
            </a:extLst>
          </p:cNvPr>
          <p:cNvSpPr txBox="1"/>
          <p:nvPr/>
        </p:nvSpPr>
        <p:spPr>
          <a:xfrm>
            <a:off x="4480560" y="2735580"/>
            <a:ext cx="1086943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视点覆盖率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7023F7EF-2097-D093-D317-F5974C23CA8C}"/>
              </a:ext>
            </a:extLst>
          </p:cNvPr>
          <p:cNvSpPr txBox="1"/>
          <p:nvPr/>
        </p:nvSpPr>
        <p:spPr>
          <a:xfrm>
            <a:off x="4480560" y="2989580"/>
            <a:ext cx="938902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追溯矩阵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AC9B751-26F4-A50E-0A13-24C857A3450B}"/>
              </a:ext>
            </a:extLst>
          </p:cNvPr>
          <p:cNvSpPr txBox="1"/>
          <p:nvPr/>
        </p:nvSpPr>
        <p:spPr>
          <a:xfrm>
            <a:off x="4480560" y="3243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未覆盖项清单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1F2382F6-70E8-BFB8-F018-55CC7886F7F0}"/>
              </a:ext>
            </a:extLst>
          </p:cNvPr>
          <p:cNvSpPr txBox="1"/>
          <p:nvPr/>
        </p:nvSpPr>
        <p:spPr>
          <a:xfrm>
            <a:off x="4480560" y="3497580"/>
            <a:ext cx="1086943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覆盖率趋势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02B220CA-3DE0-088C-D642-B0C1195D772E}"/>
              </a:ext>
            </a:extLst>
          </p:cNvPr>
          <p:cNvSpPr/>
          <p:nvPr/>
        </p:nvSpPr>
        <p:spPr>
          <a:xfrm>
            <a:off x="7013144" y="3813430"/>
            <a:ext cx="635000" cy="2286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A20BA68-9D16-1100-5DAC-37882FD61624}"/>
              </a:ext>
            </a:extLst>
          </p:cNvPr>
          <p:cNvSpPr txBox="1"/>
          <p:nvPr/>
        </p:nvSpPr>
        <p:spPr>
          <a:xfrm>
            <a:off x="7100190" y="3781782"/>
            <a:ext cx="480313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PDF</a:t>
            </a:r>
          </a:p>
        </p:txBody>
      </p:sp>
      <p:sp>
        <p:nvSpPr>
          <p:cNvPr id="31" name="圆角矩形 30">
            <a:extLst>
              <a:ext uri="{FF2B5EF4-FFF2-40B4-BE49-F238E27FC236}">
                <a16:creationId xmlns:a16="http://schemas.microsoft.com/office/drawing/2014/main" id="{9FB54FB6-ACF8-BE61-66D4-F6551735C357}"/>
              </a:ext>
            </a:extLst>
          </p:cNvPr>
          <p:cNvSpPr/>
          <p:nvPr/>
        </p:nvSpPr>
        <p:spPr>
          <a:xfrm>
            <a:off x="8128000" y="1905000"/>
            <a:ext cx="3556000" cy="2286000"/>
          </a:xfrm>
          <a:prstGeom prst="roundRect">
            <a:avLst>
              <a:gd name="adj" fmla="val 8018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AB173C94-102A-9A44-9334-AD1A64082636}"/>
              </a:ext>
            </a:extLst>
          </p:cNvPr>
          <p:cNvSpPr/>
          <p:nvPr/>
        </p:nvSpPr>
        <p:spPr>
          <a:xfrm>
            <a:off x="8255000" y="2032000"/>
            <a:ext cx="1524000" cy="381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7B05E06-A4D9-7374-640E-6D7F2BAB1938}"/>
              </a:ext>
            </a:extLst>
          </p:cNvPr>
          <p:cNvSpPr txBox="1"/>
          <p:nvPr/>
        </p:nvSpPr>
        <p:spPr>
          <a:xfrm>
            <a:off x="8482775" y="2051495"/>
            <a:ext cx="1130245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分析报告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E23B71B-8DCB-BFA2-5DC3-80D512A7A07A}"/>
              </a:ext>
            </a:extLst>
          </p:cNvPr>
          <p:cNvSpPr txBox="1"/>
          <p:nvPr/>
        </p:nvSpPr>
        <p:spPr>
          <a:xfrm>
            <a:off x="8290560" y="2481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质量趋势分析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3ADE204-78CD-F94F-BFDE-4926B3A90866}"/>
              </a:ext>
            </a:extLst>
          </p:cNvPr>
          <p:cNvSpPr txBox="1"/>
          <p:nvPr/>
        </p:nvSpPr>
        <p:spPr>
          <a:xfrm>
            <a:off x="8290560" y="2735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风险区域识别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AA38E2F-BBF2-FED8-AE96-FBBD869F91DB}"/>
              </a:ext>
            </a:extLst>
          </p:cNvPr>
          <p:cNvSpPr txBox="1"/>
          <p:nvPr/>
        </p:nvSpPr>
        <p:spPr>
          <a:xfrm>
            <a:off x="8290560" y="2989580"/>
            <a:ext cx="1243807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缺陷模式分析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730E3F04-9974-F6B0-0C22-70EC8A2E5635}"/>
              </a:ext>
            </a:extLst>
          </p:cNvPr>
          <p:cNvSpPr txBox="1"/>
          <p:nvPr/>
        </p:nvSpPr>
        <p:spPr>
          <a:xfrm>
            <a:off x="8290560" y="3243580"/>
            <a:ext cx="938902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改进建议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9CA967-BF3C-517E-F2EC-6AA606C4CB43}"/>
              </a:ext>
            </a:extLst>
          </p:cNvPr>
          <p:cNvSpPr txBox="1"/>
          <p:nvPr/>
        </p:nvSpPr>
        <p:spPr>
          <a:xfrm>
            <a:off x="8290560" y="3497580"/>
            <a:ext cx="1086943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预测性洞察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86D09A6C-FC3E-E771-F3FD-CEB374BBD61E}"/>
              </a:ext>
            </a:extLst>
          </p:cNvPr>
          <p:cNvSpPr/>
          <p:nvPr/>
        </p:nvSpPr>
        <p:spPr>
          <a:xfrm>
            <a:off x="10823144" y="3813430"/>
            <a:ext cx="635000" cy="228600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1A9C74CB-6ADC-E429-A08C-20D223760DB3}"/>
              </a:ext>
            </a:extLst>
          </p:cNvPr>
          <p:cNvSpPr txBox="1"/>
          <p:nvPr/>
        </p:nvSpPr>
        <p:spPr>
          <a:xfrm>
            <a:off x="10967340" y="3781782"/>
            <a:ext cx="350932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0968217A-291B-04B8-6888-E95576B556E3}"/>
              </a:ext>
            </a:extLst>
          </p:cNvPr>
          <p:cNvSpPr txBox="1"/>
          <p:nvPr/>
        </p:nvSpPr>
        <p:spPr>
          <a:xfrm>
            <a:off x="543560" y="4374223"/>
            <a:ext cx="2002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智能分析能力</a:t>
            </a:r>
          </a:p>
        </p:txBody>
      </p:sp>
      <p:sp>
        <p:nvSpPr>
          <p:cNvPr id="42" name="任意形状 41">
            <a:extLst>
              <a:ext uri="{FF2B5EF4-FFF2-40B4-BE49-F238E27FC236}">
                <a16:creationId xmlns:a16="http://schemas.microsoft.com/office/drawing/2014/main" id="{56D2BF7A-A616-8CB2-BC0E-12659AA35D9D}"/>
              </a:ext>
            </a:extLst>
          </p:cNvPr>
          <p:cNvSpPr/>
          <p:nvPr/>
        </p:nvSpPr>
        <p:spPr>
          <a:xfrm>
            <a:off x="635000" y="4762500"/>
            <a:ext cx="1651000" cy="12700"/>
          </a:xfrm>
          <a:custGeom>
            <a:avLst/>
            <a:gdLst>
              <a:gd name="connsiteX0" fmla="*/ 0 w 1651000"/>
              <a:gd name="connsiteY0" fmla="*/ 0 h 12700"/>
              <a:gd name="connsiteX1" fmla="*/ 1651000 w 1651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651000" h="12700">
                <a:moveTo>
                  <a:pt x="0" y="0"/>
                </a:moveTo>
                <a:lnTo>
                  <a:pt x="1651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E12398F8-C39D-696B-A89E-37A5105AC188}"/>
              </a:ext>
            </a:extLst>
          </p:cNvPr>
          <p:cNvSpPr/>
          <p:nvPr/>
        </p:nvSpPr>
        <p:spPr>
          <a:xfrm>
            <a:off x="508000" y="4953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任意形状 43">
            <a:extLst>
              <a:ext uri="{FF2B5EF4-FFF2-40B4-BE49-F238E27FC236}">
                <a16:creationId xmlns:a16="http://schemas.microsoft.com/office/drawing/2014/main" id="{47DCEEEC-C876-195E-4650-2B8EE6CEDF6F}"/>
              </a:ext>
            </a:extLst>
          </p:cNvPr>
          <p:cNvSpPr/>
          <p:nvPr/>
        </p:nvSpPr>
        <p:spPr>
          <a:xfrm>
            <a:off x="736600" y="5054600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FA0C27EC-0152-130C-EFEA-8D2D41FADECF}"/>
              </a:ext>
            </a:extLst>
          </p:cNvPr>
          <p:cNvSpPr txBox="1"/>
          <p:nvPr/>
        </p:nvSpPr>
        <p:spPr>
          <a:xfrm>
            <a:off x="760832" y="51732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📊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4BE3430-0FA7-B120-74B7-1206D68D3056}"/>
              </a:ext>
            </a:extLst>
          </p:cNvPr>
          <p:cNvSpPr txBox="1"/>
          <p:nvPr/>
        </p:nvSpPr>
        <p:spPr>
          <a:xfrm>
            <a:off x="1813560" y="50723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趋势识别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29504DF-CCE6-2288-2A0F-714CDA53D001}"/>
              </a:ext>
            </a:extLst>
          </p:cNvPr>
          <p:cNvSpPr txBox="1"/>
          <p:nvPr/>
        </p:nvSpPr>
        <p:spPr>
          <a:xfrm>
            <a:off x="607060" y="5605780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识别质量趋势和模式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C948FB9A-B349-4BC1-C671-1CF894F78BE1}"/>
              </a:ext>
            </a:extLst>
          </p:cNvPr>
          <p:cNvSpPr txBox="1"/>
          <p:nvPr/>
        </p:nvSpPr>
        <p:spPr>
          <a:xfrm>
            <a:off x="607060" y="5796280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早期预警潜在问题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A317E1EE-6963-EE5E-91BB-7C95C0C582BA}"/>
              </a:ext>
            </a:extLst>
          </p:cNvPr>
          <p:cNvSpPr/>
          <p:nvPr/>
        </p:nvSpPr>
        <p:spPr>
          <a:xfrm>
            <a:off x="3302000" y="4953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任意形状 49">
            <a:extLst>
              <a:ext uri="{FF2B5EF4-FFF2-40B4-BE49-F238E27FC236}">
                <a16:creationId xmlns:a16="http://schemas.microsoft.com/office/drawing/2014/main" id="{4AC5155B-AA63-DE78-DA82-C76DAE64C010}"/>
              </a:ext>
            </a:extLst>
          </p:cNvPr>
          <p:cNvSpPr/>
          <p:nvPr/>
        </p:nvSpPr>
        <p:spPr>
          <a:xfrm>
            <a:off x="3530600" y="5054600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4F3E22C8-1C90-299D-6CB1-507E146A831E}"/>
              </a:ext>
            </a:extLst>
          </p:cNvPr>
          <p:cNvSpPr txBox="1"/>
          <p:nvPr/>
        </p:nvSpPr>
        <p:spPr>
          <a:xfrm>
            <a:off x="3554832" y="51732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🎯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E1FB21FF-B559-E65D-0DFC-BB76DF31D17F}"/>
              </a:ext>
            </a:extLst>
          </p:cNvPr>
          <p:cNvSpPr txBox="1"/>
          <p:nvPr/>
        </p:nvSpPr>
        <p:spPr>
          <a:xfrm>
            <a:off x="4607560" y="50723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风险评估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2E88694-707B-56F5-5178-1482C841617D}"/>
              </a:ext>
            </a:extLst>
          </p:cNvPr>
          <p:cNvSpPr txBox="1"/>
          <p:nvPr/>
        </p:nvSpPr>
        <p:spPr>
          <a:xfrm>
            <a:off x="3401060" y="5605780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自动识别高风险模块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64D4E353-7E55-E49F-7B8F-B1215BA86B23}"/>
              </a:ext>
            </a:extLst>
          </p:cNvPr>
          <p:cNvSpPr txBox="1"/>
          <p:nvPr/>
        </p:nvSpPr>
        <p:spPr>
          <a:xfrm>
            <a:off x="3401060" y="5796280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优化测试资源分配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F6B1E62F-5523-A0D0-391D-77E0317DEE24}"/>
              </a:ext>
            </a:extLst>
          </p:cNvPr>
          <p:cNvSpPr/>
          <p:nvPr/>
        </p:nvSpPr>
        <p:spPr>
          <a:xfrm>
            <a:off x="6096000" y="4953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任意形状 55">
            <a:extLst>
              <a:ext uri="{FF2B5EF4-FFF2-40B4-BE49-F238E27FC236}">
                <a16:creationId xmlns:a16="http://schemas.microsoft.com/office/drawing/2014/main" id="{DD428208-E269-DA50-6A5C-92C2797DB4DB}"/>
              </a:ext>
            </a:extLst>
          </p:cNvPr>
          <p:cNvSpPr/>
          <p:nvPr/>
        </p:nvSpPr>
        <p:spPr>
          <a:xfrm>
            <a:off x="6324600" y="5054600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2997C90A-483C-541D-A557-53821D0DC44B}"/>
              </a:ext>
            </a:extLst>
          </p:cNvPr>
          <p:cNvSpPr txBox="1"/>
          <p:nvPr/>
        </p:nvSpPr>
        <p:spPr>
          <a:xfrm>
            <a:off x="6348832" y="51732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💡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73C50F68-A19E-6665-E6F5-2BD580A8C848}"/>
              </a:ext>
            </a:extLst>
          </p:cNvPr>
          <p:cNvSpPr txBox="1"/>
          <p:nvPr/>
        </p:nvSpPr>
        <p:spPr>
          <a:xfrm>
            <a:off x="7401560" y="50723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智能建议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48015F33-6DB5-B403-4AF0-B3407B8FFE6E}"/>
              </a:ext>
            </a:extLst>
          </p:cNvPr>
          <p:cNvSpPr txBox="1"/>
          <p:nvPr/>
        </p:nvSpPr>
        <p:spPr>
          <a:xfrm>
            <a:off x="6195060" y="56057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生成改进建议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8EEBF21B-D4DB-1BE2-621C-A4D6A3718A58}"/>
              </a:ext>
            </a:extLst>
          </p:cNvPr>
          <p:cNvSpPr txBox="1"/>
          <p:nvPr/>
        </p:nvSpPr>
        <p:spPr>
          <a:xfrm>
            <a:off x="6195060" y="5796280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可执行的优化方案</a:t>
            </a:r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0463FBD6-258D-CD7D-C09E-1AD48AA0FB65}"/>
              </a:ext>
            </a:extLst>
          </p:cNvPr>
          <p:cNvSpPr/>
          <p:nvPr/>
        </p:nvSpPr>
        <p:spPr>
          <a:xfrm>
            <a:off x="8890000" y="4953000"/>
            <a:ext cx="2794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任意形状 61">
            <a:extLst>
              <a:ext uri="{FF2B5EF4-FFF2-40B4-BE49-F238E27FC236}">
                <a16:creationId xmlns:a16="http://schemas.microsoft.com/office/drawing/2014/main" id="{0F68698F-134E-FCDF-D8E1-EB5FB9F85AFF}"/>
              </a:ext>
            </a:extLst>
          </p:cNvPr>
          <p:cNvSpPr/>
          <p:nvPr/>
        </p:nvSpPr>
        <p:spPr>
          <a:xfrm>
            <a:off x="9118600" y="5054600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11022B61-D3CF-DB9F-46BD-532FB661F6E3}"/>
              </a:ext>
            </a:extLst>
          </p:cNvPr>
          <p:cNvSpPr txBox="1"/>
          <p:nvPr/>
        </p:nvSpPr>
        <p:spPr>
          <a:xfrm>
            <a:off x="9142832" y="51732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📈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32B54F84-41E5-9397-FC1D-BDC35690749B}"/>
              </a:ext>
            </a:extLst>
          </p:cNvPr>
          <p:cNvSpPr txBox="1"/>
          <p:nvPr/>
        </p:nvSpPr>
        <p:spPr>
          <a:xfrm>
            <a:off x="10322560" y="5072380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可视化呈现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E6D1A03B-FF03-E1D6-044E-72A797954E43}"/>
              </a:ext>
            </a:extLst>
          </p:cNvPr>
          <p:cNvSpPr txBox="1"/>
          <p:nvPr/>
        </p:nvSpPr>
        <p:spPr>
          <a:xfrm>
            <a:off x="8989060" y="56057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图表化展示数据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30D470FF-BDD7-5616-3442-F8529AD3F4CF}"/>
              </a:ext>
            </a:extLst>
          </p:cNvPr>
          <p:cNvSpPr txBox="1"/>
          <p:nvPr/>
        </p:nvSpPr>
        <p:spPr>
          <a:xfrm>
            <a:off x="8989060" y="5796280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支持多种导出格式</a:t>
            </a:r>
          </a:p>
        </p:txBody>
      </p:sp>
      <p:sp>
        <p:nvSpPr>
          <p:cNvPr id="67" name="圆角矩形 66">
            <a:extLst>
              <a:ext uri="{FF2B5EF4-FFF2-40B4-BE49-F238E27FC236}">
                <a16:creationId xmlns:a16="http://schemas.microsoft.com/office/drawing/2014/main" id="{DCD70DD4-A48F-E910-3264-DC481B49D259}"/>
              </a:ext>
            </a:extLst>
          </p:cNvPr>
          <p:cNvSpPr/>
          <p:nvPr/>
        </p:nvSpPr>
        <p:spPr>
          <a:xfrm>
            <a:off x="508000" y="6286500"/>
            <a:ext cx="11176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9A21AFDC-9886-62CE-B54D-96BA4F79B1C3}"/>
              </a:ext>
            </a:extLst>
          </p:cNvPr>
          <p:cNvSpPr txBox="1"/>
          <p:nvPr/>
        </p:nvSpPr>
        <p:spPr>
          <a:xfrm>
            <a:off x="3813810" y="6342380"/>
            <a:ext cx="53671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🎯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价值：数据驱动决策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风险可视化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持续改进闭环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管理层友好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282A3721-13E3-ED6B-5F65-0E909489FE5F}"/>
              </a:ext>
            </a:extLst>
          </p:cNvPr>
          <p:cNvSpPr txBox="1"/>
          <p:nvPr/>
        </p:nvSpPr>
        <p:spPr>
          <a:xfrm>
            <a:off x="11338560" y="6418580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12 / 19</a:t>
            </a:r>
          </a:p>
        </p:txBody>
      </p:sp>
    </p:spTree>
    <p:extLst>
      <p:ext uri="{BB962C8B-B14F-4D97-AF65-F5344CB8AC3E}">
        <p14:creationId xmlns:p14="http://schemas.microsoft.com/office/powerpoint/2010/main" val="39357846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89EA72-7067-3875-1411-7ACE75EF5E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900B3202-9685-9AA4-79B8-A6B33A87CE1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F1C1776A-5584-924E-E762-837037E5FA14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D8FB5F1-B19F-EB63-AFBB-B323DB3E0FEC}"/>
              </a:ext>
            </a:extLst>
          </p:cNvPr>
          <p:cNvSpPr txBox="1"/>
          <p:nvPr/>
        </p:nvSpPr>
        <p:spPr>
          <a:xfrm>
            <a:off x="543560" y="271780"/>
            <a:ext cx="33970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协议与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助手集成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E84FF491-B588-D5C2-A6EA-EF35477F0ECF}"/>
              </a:ext>
            </a:extLst>
          </p:cNvPr>
          <p:cNvSpPr/>
          <p:nvPr/>
        </p:nvSpPr>
        <p:spPr>
          <a:xfrm>
            <a:off x="635000" y="787400"/>
            <a:ext cx="2032000" cy="38100"/>
          </a:xfrm>
          <a:custGeom>
            <a:avLst/>
            <a:gdLst>
              <a:gd name="connsiteX0" fmla="*/ 0 w 2032000"/>
              <a:gd name="connsiteY0" fmla="*/ 0 h 38100"/>
              <a:gd name="connsiteX1" fmla="*/ 2032000 w 2032000"/>
              <a:gd name="connsiteY1" fmla="*/ 0 h 38100"/>
              <a:gd name="connsiteX2" fmla="*/ 2032000 w 2032000"/>
              <a:gd name="connsiteY2" fmla="*/ 38100 h 38100"/>
              <a:gd name="connsiteX3" fmla="*/ 0 w 2032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32000" h="38100">
                <a:moveTo>
                  <a:pt x="0" y="0"/>
                </a:moveTo>
                <a:lnTo>
                  <a:pt x="2032000" y="0"/>
                </a:lnTo>
                <a:lnTo>
                  <a:pt x="2032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A936ACB3-E3DD-20FD-B45C-F14ED4FE5B5D}"/>
              </a:ext>
            </a:extLst>
          </p:cNvPr>
          <p:cNvSpPr/>
          <p:nvPr/>
        </p:nvSpPr>
        <p:spPr>
          <a:xfrm>
            <a:off x="508000" y="1270000"/>
            <a:ext cx="5080000" cy="2286000"/>
          </a:xfrm>
          <a:prstGeom prst="roundRect">
            <a:avLst>
              <a:gd name="adj" fmla="val 8018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F658F72F-A67B-0729-70E9-F962935226AF}"/>
              </a:ext>
            </a:extLst>
          </p:cNvPr>
          <p:cNvSpPr/>
          <p:nvPr/>
        </p:nvSpPr>
        <p:spPr>
          <a:xfrm>
            <a:off x="635000" y="1397000"/>
            <a:ext cx="2540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CB0A8B1-270E-994D-B528-CF365E4E5CE5}"/>
              </a:ext>
            </a:extLst>
          </p:cNvPr>
          <p:cNvSpPr txBox="1"/>
          <p:nvPr/>
        </p:nvSpPr>
        <p:spPr>
          <a:xfrm>
            <a:off x="1312596" y="1441209"/>
            <a:ext cx="11641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协议概述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3FE92C6-B3AD-A5AC-C56A-54ED04FB0D39}"/>
              </a:ext>
            </a:extLst>
          </p:cNvPr>
          <p:cNvSpPr txBox="1"/>
          <p:nvPr/>
        </p:nvSpPr>
        <p:spPr>
          <a:xfrm>
            <a:off x="670560" y="1922780"/>
            <a:ext cx="18822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Model Context Protocol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F94FE70-3910-5B4F-5F38-0F806E8EB83F}"/>
              </a:ext>
            </a:extLst>
          </p:cNvPr>
          <p:cNvSpPr txBox="1"/>
          <p:nvPr/>
        </p:nvSpPr>
        <p:spPr>
          <a:xfrm>
            <a:off x="670560" y="2176780"/>
            <a:ext cx="230223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由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Anthropic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开源的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工具调用协议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CFF4E0BE-6930-9754-002B-FAD289D2295D}"/>
              </a:ext>
            </a:extLst>
          </p:cNvPr>
          <p:cNvSpPr txBox="1"/>
          <p:nvPr/>
        </p:nvSpPr>
        <p:spPr>
          <a:xfrm>
            <a:off x="670560" y="2430780"/>
            <a:ext cx="19383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版本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: 2025-06-18 (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最新规范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)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5A68FB8-F67E-2637-A8E3-D316CB7F3A27}"/>
              </a:ext>
            </a:extLst>
          </p:cNvPr>
          <p:cNvSpPr txBox="1"/>
          <p:nvPr/>
        </p:nvSpPr>
        <p:spPr>
          <a:xfrm>
            <a:off x="670560" y="27990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传输方式支持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24DFE0DC-20F1-72D5-090A-406D1AA8C7A8}"/>
              </a:ext>
            </a:extLst>
          </p:cNvPr>
          <p:cNvSpPr/>
          <p:nvPr/>
        </p:nvSpPr>
        <p:spPr>
          <a:xfrm>
            <a:off x="762000" y="3111500"/>
            <a:ext cx="762000" cy="2794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0E45466-0236-17AA-51E2-7BCB6819E9AE}"/>
              </a:ext>
            </a:extLst>
          </p:cNvPr>
          <p:cNvSpPr txBox="1"/>
          <p:nvPr/>
        </p:nvSpPr>
        <p:spPr>
          <a:xfrm>
            <a:off x="905853" y="3129966"/>
            <a:ext cx="50366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stdio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3DB5B3E9-E0D4-C7CE-13C5-B0AA53E04B5C}"/>
              </a:ext>
            </a:extLst>
          </p:cNvPr>
          <p:cNvSpPr/>
          <p:nvPr/>
        </p:nvSpPr>
        <p:spPr>
          <a:xfrm>
            <a:off x="1651000" y="3111500"/>
            <a:ext cx="1016000" cy="2794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30885328-783F-57F5-86AB-01BFA1CD42E7}"/>
              </a:ext>
            </a:extLst>
          </p:cNvPr>
          <p:cNvSpPr txBox="1"/>
          <p:nvPr/>
        </p:nvSpPr>
        <p:spPr>
          <a:xfrm>
            <a:off x="1744053" y="3129966"/>
            <a:ext cx="79220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 SSE</a:t>
            </a: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5F39D143-FE05-5E74-FF46-5004B17873D2}"/>
              </a:ext>
            </a:extLst>
          </p:cNvPr>
          <p:cNvSpPr/>
          <p:nvPr/>
        </p:nvSpPr>
        <p:spPr>
          <a:xfrm>
            <a:off x="5842000" y="1270000"/>
            <a:ext cx="2540000" cy="2286000"/>
          </a:xfrm>
          <a:prstGeom prst="roundRect">
            <a:avLst>
              <a:gd name="adj" fmla="val 10181"/>
            </a:avLst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13C906A6-5AE1-39F7-96A4-D38A72758970}"/>
              </a:ext>
            </a:extLst>
          </p:cNvPr>
          <p:cNvSpPr txBox="1"/>
          <p:nvPr/>
        </p:nvSpPr>
        <p:spPr>
          <a:xfrm>
            <a:off x="6531610" y="1258967"/>
            <a:ext cx="1133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6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39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481672B-E7F2-03D2-E79E-F6272F702149}"/>
              </a:ext>
            </a:extLst>
          </p:cNvPr>
          <p:cNvSpPr txBox="1"/>
          <p:nvPr/>
        </p:nvSpPr>
        <p:spPr>
          <a:xfrm>
            <a:off x="6240820" y="2125702"/>
            <a:ext cx="17892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20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工具函数</a:t>
            </a:r>
          </a:p>
        </p:txBody>
      </p:sp>
      <p:sp>
        <p:nvSpPr>
          <p:cNvPr id="23" name="任意形状 22">
            <a:extLst>
              <a:ext uri="{FF2B5EF4-FFF2-40B4-BE49-F238E27FC236}">
                <a16:creationId xmlns:a16="http://schemas.microsoft.com/office/drawing/2014/main" id="{169E1320-5568-9969-C70A-C32A50AA1FB5}"/>
              </a:ext>
            </a:extLst>
          </p:cNvPr>
          <p:cNvSpPr/>
          <p:nvPr/>
        </p:nvSpPr>
        <p:spPr>
          <a:xfrm>
            <a:off x="6223000" y="2540000"/>
            <a:ext cx="1778000" cy="12700"/>
          </a:xfrm>
          <a:custGeom>
            <a:avLst/>
            <a:gdLst>
              <a:gd name="connsiteX0" fmla="*/ 0 w 1778000"/>
              <a:gd name="connsiteY0" fmla="*/ 0 h 12700"/>
              <a:gd name="connsiteX1" fmla="*/ 1778000 w 1778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8000" h="12700">
                <a:moveTo>
                  <a:pt x="0" y="0"/>
                </a:moveTo>
                <a:lnTo>
                  <a:pt x="1778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F1B9415-4831-C3D1-DCFA-802BE25B30F4}"/>
              </a:ext>
            </a:extLst>
          </p:cNvPr>
          <p:cNvSpPr txBox="1"/>
          <p:nvPr/>
        </p:nvSpPr>
        <p:spPr>
          <a:xfrm>
            <a:off x="6531610" y="26720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覆盖测试全流程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3CA912A-75FB-0F7E-78BB-E0EC1769D25F}"/>
              </a:ext>
            </a:extLst>
          </p:cNvPr>
          <p:cNvSpPr txBox="1"/>
          <p:nvPr/>
        </p:nvSpPr>
        <p:spPr>
          <a:xfrm>
            <a:off x="6398260" y="2926080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助手直接调用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9F9A6CF-6E47-562D-8FD0-ED8AB9C82DCA}"/>
              </a:ext>
            </a:extLst>
          </p:cNvPr>
          <p:cNvSpPr txBox="1"/>
          <p:nvPr/>
        </p:nvSpPr>
        <p:spPr>
          <a:xfrm>
            <a:off x="6391910" y="3180080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无缝集成开发工作流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E2811938-95BF-A601-4283-371C1F58F349}"/>
              </a:ext>
            </a:extLst>
          </p:cNvPr>
          <p:cNvSpPr/>
          <p:nvPr/>
        </p:nvSpPr>
        <p:spPr>
          <a:xfrm>
            <a:off x="8636000" y="1270000"/>
            <a:ext cx="3048000" cy="2286000"/>
          </a:xfrm>
          <a:prstGeom prst="roundRect">
            <a:avLst>
              <a:gd name="adj" fmla="val 6397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圆角矩形 27">
            <a:extLst>
              <a:ext uri="{FF2B5EF4-FFF2-40B4-BE49-F238E27FC236}">
                <a16:creationId xmlns:a16="http://schemas.microsoft.com/office/drawing/2014/main" id="{3E768309-62BD-4C3B-78D0-F5FF8F9BB83C}"/>
              </a:ext>
            </a:extLst>
          </p:cNvPr>
          <p:cNvSpPr/>
          <p:nvPr/>
        </p:nvSpPr>
        <p:spPr>
          <a:xfrm>
            <a:off x="8763000" y="1397000"/>
            <a:ext cx="1778000" cy="381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AEA18670-F4F4-87B6-BA32-EEE467AEF1D8}"/>
              </a:ext>
            </a:extLst>
          </p:cNvPr>
          <p:cNvSpPr txBox="1"/>
          <p:nvPr/>
        </p:nvSpPr>
        <p:spPr>
          <a:xfrm>
            <a:off x="9078646" y="1441209"/>
            <a:ext cx="11208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支持的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04617599-1572-A611-74C9-432605A39A42}"/>
              </a:ext>
            </a:extLst>
          </p:cNvPr>
          <p:cNvSpPr/>
          <p:nvPr/>
        </p:nvSpPr>
        <p:spPr>
          <a:xfrm>
            <a:off x="8890000" y="1968500"/>
            <a:ext cx="2540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52B33DFB-C608-A75E-243D-257CE656295A}"/>
              </a:ext>
            </a:extLst>
          </p:cNvPr>
          <p:cNvSpPr txBox="1"/>
          <p:nvPr/>
        </p:nvSpPr>
        <p:spPr>
          <a:xfrm>
            <a:off x="9363710" y="2049780"/>
            <a:ext cx="17395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GitHub Copilot (Agent)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59752FDD-AA4F-C323-ADBE-BA18AA3A020A}"/>
              </a:ext>
            </a:extLst>
          </p:cNvPr>
          <p:cNvSpPr/>
          <p:nvPr/>
        </p:nvSpPr>
        <p:spPr>
          <a:xfrm>
            <a:off x="8890000" y="2476500"/>
            <a:ext cx="2540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38C62BE-D26B-B8E6-A1F9-3353CC50BE39}"/>
              </a:ext>
            </a:extLst>
          </p:cNvPr>
          <p:cNvSpPr txBox="1"/>
          <p:nvPr/>
        </p:nvSpPr>
        <p:spPr>
          <a:xfrm>
            <a:off x="9573260" y="2557780"/>
            <a:ext cx="12554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Claude Desktop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83D48DCA-452D-25EF-5742-9F1540862C09}"/>
              </a:ext>
            </a:extLst>
          </p:cNvPr>
          <p:cNvSpPr/>
          <p:nvPr/>
        </p:nvSpPr>
        <p:spPr>
          <a:xfrm>
            <a:off x="8890000" y="2984500"/>
            <a:ext cx="2540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5BC2F3B-228A-1754-BEAB-0D06030D442E}"/>
              </a:ext>
            </a:extLst>
          </p:cNvPr>
          <p:cNvSpPr txBox="1"/>
          <p:nvPr/>
        </p:nvSpPr>
        <p:spPr>
          <a:xfrm>
            <a:off x="9433560" y="3053080"/>
            <a:ext cx="157126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Cursor / Continue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等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A73B7B0-6662-EEF8-4DFA-00BA7EB1306E}"/>
              </a:ext>
            </a:extLst>
          </p:cNvPr>
          <p:cNvSpPr txBox="1"/>
          <p:nvPr/>
        </p:nvSpPr>
        <p:spPr>
          <a:xfrm>
            <a:off x="543560" y="368808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工具分类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5E7B8709-DDD7-1F9B-9E5B-51F3FB18152B}"/>
              </a:ext>
            </a:extLst>
          </p:cNvPr>
          <p:cNvSpPr/>
          <p:nvPr/>
        </p:nvSpPr>
        <p:spPr>
          <a:xfrm>
            <a:off x="635000" y="4064000"/>
            <a:ext cx="889000" cy="12700"/>
          </a:xfrm>
          <a:prstGeom prst="roundRect">
            <a:avLst/>
          </a:pr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DD230969-2D20-FBB8-7839-A78C6492A24C}"/>
              </a:ext>
            </a:extLst>
          </p:cNvPr>
          <p:cNvSpPr/>
          <p:nvPr/>
        </p:nvSpPr>
        <p:spPr>
          <a:xfrm>
            <a:off x="508000" y="4254500"/>
            <a:ext cx="2159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511F1AA6-9E10-A44B-578D-98DD760234D3}"/>
              </a:ext>
            </a:extLst>
          </p:cNvPr>
          <p:cNvSpPr/>
          <p:nvPr/>
        </p:nvSpPr>
        <p:spPr>
          <a:xfrm>
            <a:off x="635000" y="4381500"/>
            <a:ext cx="1016000" cy="3175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DF17108-B88E-A4D5-2EB3-4A317070F990}"/>
              </a:ext>
            </a:extLst>
          </p:cNvPr>
          <p:cNvSpPr txBox="1"/>
          <p:nvPr/>
        </p:nvSpPr>
        <p:spPr>
          <a:xfrm>
            <a:off x="785203" y="4412666"/>
            <a:ext cx="744260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项目管理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EAF86D87-0D1E-6BDD-3450-90587DD28CFF}"/>
              </a:ext>
            </a:extLst>
          </p:cNvPr>
          <p:cNvSpPr txBox="1"/>
          <p:nvPr/>
        </p:nvSpPr>
        <p:spPr>
          <a:xfrm>
            <a:off x="607060" y="4792980"/>
            <a:ext cx="1286292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项目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任务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CRUD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3E0C0A27-C59C-01FE-E654-A17B99A798A5}"/>
              </a:ext>
            </a:extLst>
          </p:cNvPr>
          <p:cNvSpPr txBox="1"/>
          <p:nvPr/>
        </p:nvSpPr>
        <p:spPr>
          <a:xfrm>
            <a:off x="607060" y="4983480"/>
            <a:ext cx="111308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文档槽位管理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40E6A0D7-4FDA-E355-DDA0-57125123D4D3}"/>
              </a:ext>
            </a:extLst>
          </p:cNvPr>
          <p:cNvSpPr txBox="1"/>
          <p:nvPr/>
        </p:nvSpPr>
        <p:spPr>
          <a:xfrm>
            <a:off x="607060" y="5173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执行计划</a:t>
            </a: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18AB2EC5-1FF8-8696-FDDD-E37474CAD84E}"/>
              </a:ext>
            </a:extLst>
          </p:cNvPr>
          <p:cNvSpPr/>
          <p:nvPr/>
        </p:nvSpPr>
        <p:spPr>
          <a:xfrm>
            <a:off x="2857500" y="4254500"/>
            <a:ext cx="2159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1CDFF6E5-2862-72D3-E218-A03F10D8DFF1}"/>
              </a:ext>
            </a:extLst>
          </p:cNvPr>
          <p:cNvSpPr/>
          <p:nvPr/>
        </p:nvSpPr>
        <p:spPr>
          <a:xfrm>
            <a:off x="2984500" y="4381500"/>
            <a:ext cx="1016000" cy="3175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48A9A6BD-BB79-6191-54EA-9E4F25838260}"/>
              </a:ext>
            </a:extLst>
          </p:cNvPr>
          <p:cNvSpPr txBox="1"/>
          <p:nvPr/>
        </p:nvSpPr>
        <p:spPr>
          <a:xfrm>
            <a:off x="3134703" y="4412666"/>
            <a:ext cx="744260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需求管理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FA2763F4-C16D-F212-1E5C-81BECA19252B}"/>
              </a:ext>
            </a:extLst>
          </p:cNvPr>
          <p:cNvSpPr txBox="1"/>
          <p:nvPr/>
        </p:nvSpPr>
        <p:spPr>
          <a:xfrm>
            <a:off x="2956560" y="4792980"/>
            <a:ext cx="111308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需求条目操作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2FACFB3-2D82-5FD8-EDDD-9ECEACBFAAD1}"/>
              </a:ext>
            </a:extLst>
          </p:cNvPr>
          <p:cNvSpPr txBox="1"/>
          <p:nvPr/>
        </p:nvSpPr>
        <p:spPr>
          <a:xfrm>
            <a:off x="2956560" y="4983480"/>
            <a:ext cx="111308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测试视点管理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B0A3788-B5C0-6522-DDE9-903BDDB4A2D8}"/>
              </a:ext>
            </a:extLst>
          </p:cNvPr>
          <p:cNvSpPr txBox="1"/>
          <p:nvPr/>
        </p:nvSpPr>
        <p:spPr>
          <a:xfrm>
            <a:off x="2956560" y="5173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追溯关系</a:t>
            </a:r>
          </a:p>
        </p:txBody>
      </p:sp>
      <p:sp>
        <p:nvSpPr>
          <p:cNvPr id="50" name="圆角矩形 49">
            <a:extLst>
              <a:ext uri="{FF2B5EF4-FFF2-40B4-BE49-F238E27FC236}">
                <a16:creationId xmlns:a16="http://schemas.microsoft.com/office/drawing/2014/main" id="{3523A940-2B1E-9269-304F-D925F4213E77}"/>
              </a:ext>
            </a:extLst>
          </p:cNvPr>
          <p:cNvSpPr/>
          <p:nvPr/>
        </p:nvSpPr>
        <p:spPr>
          <a:xfrm>
            <a:off x="5207000" y="4254500"/>
            <a:ext cx="2159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圆角矩形 50">
            <a:extLst>
              <a:ext uri="{FF2B5EF4-FFF2-40B4-BE49-F238E27FC236}">
                <a16:creationId xmlns:a16="http://schemas.microsoft.com/office/drawing/2014/main" id="{550E6A6F-488B-6D0B-C58B-DB5DBBD8C339}"/>
              </a:ext>
            </a:extLst>
          </p:cNvPr>
          <p:cNvSpPr/>
          <p:nvPr/>
        </p:nvSpPr>
        <p:spPr>
          <a:xfrm>
            <a:off x="5334000" y="4381500"/>
            <a:ext cx="1016000" cy="3175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666AE989-35CB-2616-9024-200D07350865}"/>
              </a:ext>
            </a:extLst>
          </p:cNvPr>
          <p:cNvSpPr txBox="1"/>
          <p:nvPr/>
        </p:nvSpPr>
        <p:spPr>
          <a:xfrm>
            <a:off x="5484203" y="4412666"/>
            <a:ext cx="744260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用例管理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9EB5323-E66A-ADC1-36FA-8DFD5D2AECC2}"/>
              </a:ext>
            </a:extLst>
          </p:cNvPr>
          <p:cNvSpPr txBox="1"/>
          <p:nvPr/>
        </p:nvSpPr>
        <p:spPr>
          <a:xfrm>
            <a:off x="5306060" y="4792980"/>
            <a:ext cx="122746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三类用例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CRUD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E3FC6F79-D1FA-3255-CF11-0F723B561C4C}"/>
              </a:ext>
            </a:extLst>
          </p:cNvPr>
          <p:cNvSpPr txBox="1"/>
          <p:nvPr/>
        </p:nvSpPr>
        <p:spPr>
          <a:xfrm>
            <a:off x="5306060" y="49834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版本控制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65A83B75-BB95-AFCF-3585-EE254075C335}"/>
              </a:ext>
            </a:extLst>
          </p:cNvPr>
          <p:cNvSpPr txBox="1"/>
          <p:nvPr/>
        </p:nvSpPr>
        <p:spPr>
          <a:xfrm>
            <a:off x="5306060" y="5173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分组管理</a:t>
            </a: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095E022A-26D3-4F42-25CC-2329E85C9C04}"/>
              </a:ext>
            </a:extLst>
          </p:cNvPr>
          <p:cNvSpPr/>
          <p:nvPr/>
        </p:nvSpPr>
        <p:spPr>
          <a:xfrm>
            <a:off x="7556500" y="4254500"/>
            <a:ext cx="2159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43F1589C-9A78-BF5B-F1CD-984A4E94223C}"/>
              </a:ext>
            </a:extLst>
          </p:cNvPr>
          <p:cNvSpPr/>
          <p:nvPr/>
        </p:nvSpPr>
        <p:spPr>
          <a:xfrm>
            <a:off x="7683500" y="4381500"/>
            <a:ext cx="1016000" cy="3175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08CB1F4-9D4E-E162-27A8-4F34437A9721}"/>
              </a:ext>
            </a:extLst>
          </p:cNvPr>
          <p:cNvSpPr txBox="1"/>
          <p:nvPr/>
        </p:nvSpPr>
        <p:spPr>
          <a:xfrm>
            <a:off x="7833703" y="4412666"/>
            <a:ext cx="744260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执行缺陷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30054F6A-BFCB-48E0-2E75-BD9FA9C8EDAD}"/>
              </a:ext>
            </a:extLst>
          </p:cNvPr>
          <p:cNvSpPr txBox="1"/>
          <p:nvPr/>
        </p:nvSpPr>
        <p:spPr>
          <a:xfrm>
            <a:off x="7655560" y="4792980"/>
            <a:ext cx="111308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执行任务管理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4A0F3A7-7A23-3447-2206-F5C225EC6F99}"/>
              </a:ext>
            </a:extLst>
          </p:cNvPr>
          <p:cNvSpPr txBox="1"/>
          <p:nvPr/>
        </p:nvSpPr>
        <p:spPr>
          <a:xfrm>
            <a:off x="7655560" y="49834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结果记录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FFF5643B-5576-E8A7-D828-A0D44EF65A43}"/>
              </a:ext>
            </a:extLst>
          </p:cNvPr>
          <p:cNvSpPr txBox="1"/>
          <p:nvPr/>
        </p:nvSpPr>
        <p:spPr>
          <a:xfrm>
            <a:off x="7655560" y="5173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缺陷管理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CF5D87D9-E45F-09EC-980A-6EDB55AA720C}"/>
              </a:ext>
            </a:extLst>
          </p:cNvPr>
          <p:cNvSpPr/>
          <p:nvPr/>
        </p:nvSpPr>
        <p:spPr>
          <a:xfrm>
            <a:off x="9906000" y="4254500"/>
            <a:ext cx="1778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圆角矩形 62">
            <a:extLst>
              <a:ext uri="{FF2B5EF4-FFF2-40B4-BE49-F238E27FC236}">
                <a16:creationId xmlns:a16="http://schemas.microsoft.com/office/drawing/2014/main" id="{BF3A4EA9-70DB-F5A0-56BD-B513E75E8B01}"/>
              </a:ext>
            </a:extLst>
          </p:cNvPr>
          <p:cNvSpPr/>
          <p:nvPr/>
        </p:nvSpPr>
        <p:spPr>
          <a:xfrm>
            <a:off x="10033000" y="4381500"/>
            <a:ext cx="1016000" cy="317500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6C49261-6C1C-E776-1253-C25EB2A1B1B8}"/>
              </a:ext>
            </a:extLst>
          </p:cNvPr>
          <p:cNvSpPr txBox="1"/>
          <p:nvPr/>
        </p:nvSpPr>
        <p:spPr>
          <a:xfrm>
            <a:off x="10246703" y="4412666"/>
            <a:ext cx="62304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769657CD-70C4-78F3-4F28-4C262D724EA2}"/>
              </a:ext>
            </a:extLst>
          </p:cNvPr>
          <p:cNvSpPr txBox="1"/>
          <p:nvPr/>
        </p:nvSpPr>
        <p:spPr>
          <a:xfrm>
            <a:off x="10005060" y="4792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报告生成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5C5DB580-EE93-5CB4-B68E-16A591EB90F3}"/>
              </a:ext>
            </a:extLst>
          </p:cNvPr>
          <p:cNvSpPr txBox="1"/>
          <p:nvPr/>
        </p:nvSpPr>
        <p:spPr>
          <a:xfrm>
            <a:off x="10005060" y="49834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统计分析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F555F77-5195-6134-3EB6-06807B43DC36}"/>
              </a:ext>
            </a:extLst>
          </p:cNvPr>
          <p:cNvSpPr txBox="1"/>
          <p:nvPr/>
        </p:nvSpPr>
        <p:spPr>
          <a:xfrm>
            <a:off x="10005060" y="5173980"/>
            <a:ext cx="84652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导出功能</a:t>
            </a:r>
          </a:p>
        </p:txBody>
      </p:sp>
      <p:sp>
        <p:nvSpPr>
          <p:cNvPr id="68" name="圆角矩形 67">
            <a:extLst>
              <a:ext uri="{FF2B5EF4-FFF2-40B4-BE49-F238E27FC236}">
                <a16:creationId xmlns:a16="http://schemas.microsoft.com/office/drawing/2014/main" id="{82E65250-3473-3087-3C06-829A74A6B043}"/>
              </a:ext>
            </a:extLst>
          </p:cNvPr>
          <p:cNvSpPr/>
          <p:nvPr/>
        </p:nvSpPr>
        <p:spPr>
          <a:xfrm>
            <a:off x="508000" y="5748910"/>
            <a:ext cx="11176000" cy="73152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0DC2BAA3-D273-AAB3-39ED-D44013CCC0F1}"/>
              </a:ext>
            </a:extLst>
          </p:cNvPr>
          <p:cNvSpPr txBox="1"/>
          <p:nvPr/>
        </p:nvSpPr>
        <p:spPr>
          <a:xfrm>
            <a:off x="5632313" y="5821793"/>
            <a:ext cx="981789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典型工作流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7B3D261-F99C-B660-4F5E-44D3320A2B59}"/>
              </a:ext>
            </a:extLst>
          </p:cNvPr>
          <p:cNvSpPr txBox="1"/>
          <p:nvPr/>
        </p:nvSpPr>
        <p:spPr>
          <a:xfrm>
            <a:off x="2753360" y="6115838"/>
            <a:ext cx="6825908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用户在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IDE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中向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助手描述测试任务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AI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通过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调用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→ 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自动完成用例设计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10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BE76D920-0417-2930-CE25-8598AF5F5CFF}"/>
              </a:ext>
            </a:extLst>
          </p:cNvPr>
          <p:cNvSpPr txBox="1"/>
          <p:nvPr/>
        </p:nvSpPr>
        <p:spPr>
          <a:xfrm>
            <a:off x="11338560" y="6418580"/>
            <a:ext cx="726280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13 / 19</a:t>
            </a:r>
          </a:p>
        </p:txBody>
      </p:sp>
    </p:spTree>
    <p:extLst>
      <p:ext uri="{BB962C8B-B14F-4D97-AF65-F5344CB8AC3E}">
        <p14:creationId xmlns:p14="http://schemas.microsoft.com/office/powerpoint/2010/main" val="987960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B5D2E2-9F05-7518-E916-470247583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A63BE48E-20EA-6665-13E1-01FAD8CB3CD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2D7BA1CC-85D0-E086-3CE5-54F805C01C70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D61C6F0-BC85-1C11-9D68-D5DEAB801E39}"/>
              </a:ext>
            </a:extLst>
          </p:cNvPr>
          <p:cNvSpPr txBox="1"/>
          <p:nvPr/>
        </p:nvSpPr>
        <p:spPr>
          <a:xfrm>
            <a:off x="543560" y="2717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典型使用场景演示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DC19E451-56FB-E95B-C134-7F9900957297}"/>
              </a:ext>
            </a:extLst>
          </p:cNvPr>
          <p:cNvSpPr/>
          <p:nvPr/>
        </p:nvSpPr>
        <p:spPr>
          <a:xfrm>
            <a:off x="635000" y="787400"/>
            <a:ext cx="1651000" cy="38100"/>
          </a:xfrm>
          <a:custGeom>
            <a:avLst/>
            <a:gdLst>
              <a:gd name="connsiteX0" fmla="*/ 0 w 1651000"/>
              <a:gd name="connsiteY0" fmla="*/ 0 h 38100"/>
              <a:gd name="connsiteX1" fmla="*/ 1651000 w 1651000"/>
              <a:gd name="connsiteY1" fmla="*/ 0 h 38100"/>
              <a:gd name="connsiteX2" fmla="*/ 1651000 w 1651000"/>
              <a:gd name="connsiteY2" fmla="*/ 38100 h 38100"/>
              <a:gd name="connsiteX3" fmla="*/ 0 w 1651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" h="38100">
                <a:moveTo>
                  <a:pt x="0" y="0"/>
                </a:moveTo>
                <a:lnTo>
                  <a:pt x="1651000" y="0"/>
                </a:lnTo>
                <a:lnTo>
                  <a:pt x="1651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254E956D-CBE1-6061-F6B9-63354F010A0A}"/>
              </a:ext>
            </a:extLst>
          </p:cNvPr>
          <p:cNvSpPr/>
          <p:nvPr/>
        </p:nvSpPr>
        <p:spPr>
          <a:xfrm>
            <a:off x="508000" y="1270000"/>
            <a:ext cx="5461000" cy="2413000"/>
          </a:xfrm>
          <a:prstGeom prst="roundRect">
            <a:avLst>
              <a:gd name="adj" fmla="val 6937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9F212806-2E4B-DF00-0933-96E69301F094}"/>
              </a:ext>
            </a:extLst>
          </p:cNvPr>
          <p:cNvSpPr/>
          <p:nvPr/>
        </p:nvSpPr>
        <p:spPr>
          <a:xfrm>
            <a:off x="635000" y="1397000"/>
            <a:ext cx="1905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1E1B010-5AD2-1EA8-F274-62ECBCEA0075}"/>
              </a:ext>
            </a:extLst>
          </p:cNvPr>
          <p:cNvSpPr txBox="1"/>
          <p:nvPr/>
        </p:nvSpPr>
        <p:spPr>
          <a:xfrm>
            <a:off x="797903" y="1441209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场景一：需求到用例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2C3FCDB6-28C9-A3D3-C2B4-1DE71C1D285F}"/>
              </a:ext>
            </a:extLst>
          </p:cNvPr>
          <p:cNvSpPr/>
          <p:nvPr/>
        </p:nvSpPr>
        <p:spPr>
          <a:xfrm>
            <a:off x="762000" y="1968500"/>
            <a:ext cx="1143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123EF7D-52E6-CF26-14BB-82ABA17F2F30}"/>
              </a:ext>
            </a:extLst>
          </p:cNvPr>
          <p:cNvSpPr txBox="1"/>
          <p:nvPr/>
        </p:nvSpPr>
        <p:spPr>
          <a:xfrm>
            <a:off x="988060" y="206213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产品需求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186DAE2-DC67-B8A8-D5B5-A654FBB79212}"/>
              </a:ext>
            </a:extLst>
          </p:cNvPr>
          <p:cNvSpPr txBox="1"/>
          <p:nvPr/>
        </p:nvSpPr>
        <p:spPr>
          <a:xfrm>
            <a:off x="976389" y="2277694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自然语言</a:t>
            </a:r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F7A5579C-2DCD-54F1-CD26-83D3F58B1590}"/>
              </a:ext>
            </a:extLst>
          </p:cNvPr>
          <p:cNvSpPr/>
          <p:nvPr/>
        </p:nvSpPr>
        <p:spPr>
          <a:xfrm>
            <a:off x="1968500" y="2159000"/>
            <a:ext cx="444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63395C8-BCDB-71B3-ED05-974513339DAF}"/>
              </a:ext>
            </a:extLst>
          </p:cNvPr>
          <p:cNvSpPr/>
          <p:nvPr/>
        </p:nvSpPr>
        <p:spPr>
          <a:xfrm>
            <a:off x="2476500" y="1968500"/>
            <a:ext cx="1143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69EB91D-A880-016F-DC1A-910A78F5EF28}"/>
              </a:ext>
            </a:extLst>
          </p:cNvPr>
          <p:cNvSpPr txBox="1"/>
          <p:nvPr/>
        </p:nvSpPr>
        <p:spPr>
          <a:xfrm>
            <a:off x="2772410" y="2062137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拆分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D6818E8A-B3CC-9187-26BF-AD3352677364}"/>
              </a:ext>
            </a:extLst>
          </p:cNvPr>
          <p:cNvSpPr txBox="1"/>
          <p:nvPr/>
        </p:nvSpPr>
        <p:spPr>
          <a:xfrm>
            <a:off x="2727960" y="2252980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需求条目</a:t>
            </a:r>
          </a:p>
        </p:txBody>
      </p:sp>
      <p:sp>
        <p:nvSpPr>
          <p:cNvPr id="19" name="右箭头 18">
            <a:extLst>
              <a:ext uri="{FF2B5EF4-FFF2-40B4-BE49-F238E27FC236}">
                <a16:creationId xmlns:a16="http://schemas.microsoft.com/office/drawing/2014/main" id="{8DB30672-73AD-2A3D-908E-9CF8BEB0D3D4}"/>
              </a:ext>
            </a:extLst>
          </p:cNvPr>
          <p:cNvSpPr/>
          <p:nvPr/>
        </p:nvSpPr>
        <p:spPr>
          <a:xfrm>
            <a:off x="3683000" y="2159000"/>
            <a:ext cx="444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圆角矩形 19">
            <a:extLst>
              <a:ext uri="{FF2B5EF4-FFF2-40B4-BE49-F238E27FC236}">
                <a16:creationId xmlns:a16="http://schemas.microsoft.com/office/drawing/2014/main" id="{93CD529F-3438-808F-8734-557BD734FDCF}"/>
              </a:ext>
            </a:extLst>
          </p:cNvPr>
          <p:cNvSpPr/>
          <p:nvPr/>
        </p:nvSpPr>
        <p:spPr>
          <a:xfrm>
            <a:off x="4215714" y="1968500"/>
            <a:ext cx="1143000" cy="635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88C43CE7-23D9-CAC6-1C79-52F79C4510FE}"/>
              </a:ext>
            </a:extLst>
          </p:cNvPr>
          <p:cNvSpPr txBox="1"/>
          <p:nvPr/>
        </p:nvSpPr>
        <p:spPr>
          <a:xfrm>
            <a:off x="4441774" y="206213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生成视点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00DF939-C4A0-479C-3569-3A2F1667B3A4}"/>
              </a:ext>
            </a:extLst>
          </p:cNvPr>
          <p:cNvSpPr txBox="1"/>
          <p:nvPr/>
        </p:nvSpPr>
        <p:spPr>
          <a:xfrm>
            <a:off x="4442460" y="2252980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测试角度</a:t>
            </a:r>
          </a:p>
        </p:txBody>
      </p:sp>
      <p:sp>
        <p:nvSpPr>
          <p:cNvPr id="24" name="任意形状 23">
            <a:extLst>
              <a:ext uri="{FF2B5EF4-FFF2-40B4-BE49-F238E27FC236}">
                <a16:creationId xmlns:a16="http://schemas.microsoft.com/office/drawing/2014/main" id="{23C96DB7-5B0B-AA2A-495D-5726729B234F}"/>
              </a:ext>
            </a:extLst>
          </p:cNvPr>
          <p:cNvSpPr/>
          <p:nvPr/>
        </p:nvSpPr>
        <p:spPr>
          <a:xfrm>
            <a:off x="4762500" y="2929927"/>
            <a:ext cx="12700" cy="254000"/>
          </a:xfrm>
          <a:custGeom>
            <a:avLst/>
            <a:gdLst>
              <a:gd name="connsiteX0" fmla="*/ 0 w 12700"/>
              <a:gd name="connsiteY0" fmla="*/ 0 h 254000"/>
              <a:gd name="connsiteX1" fmla="*/ 0 w 12700"/>
              <a:gd name="connsiteY1" fmla="*/ 254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254000">
                <a:moveTo>
                  <a:pt x="0" y="0"/>
                </a:moveTo>
                <a:lnTo>
                  <a:pt x="0" y="25400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2CEDF3A0-6524-945D-5FE2-C24F035B7CCF}"/>
              </a:ext>
            </a:extLst>
          </p:cNvPr>
          <p:cNvSpPr/>
          <p:nvPr/>
        </p:nvSpPr>
        <p:spPr>
          <a:xfrm>
            <a:off x="762000" y="2929927"/>
            <a:ext cx="1143000" cy="6350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6DD3815-7BA4-1D89-BFF8-AEDCC1381644}"/>
              </a:ext>
            </a:extLst>
          </p:cNvPr>
          <p:cNvSpPr txBox="1"/>
          <p:nvPr/>
        </p:nvSpPr>
        <p:spPr>
          <a:xfrm>
            <a:off x="988060" y="3023564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人工审核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B50EE9D4-9DBB-8C9D-D0CD-641C08CE3D2D}"/>
              </a:ext>
            </a:extLst>
          </p:cNvPr>
          <p:cNvSpPr txBox="1"/>
          <p:nvPr/>
        </p:nvSpPr>
        <p:spPr>
          <a:xfrm>
            <a:off x="976389" y="3239121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确认发布</a:t>
            </a:r>
          </a:p>
        </p:txBody>
      </p:sp>
      <p:sp>
        <p:nvSpPr>
          <p:cNvPr id="28" name="左箭头 27">
            <a:extLst>
              <a:ext uri="{FF2B5EF4-FFF2-40B4-BE49-F238E27FC236}">
                <a16:creationId xmlns:a16="http://schemas.microsoft.com/office/drawing/2014/main" id="{095AD194-EE37-8F67-17BC-4AFC4F0BC241}"/>
              </a:ext>
            </a:extLst>
          </p:cNvPr>
          <p:cNvSpPr/>
          <p:nvPr/>
        </p:nvSpPr>
        <p:spPr>
          <a:xfrm>
            <a:off x="1968500" y="3120427"/>
            <a:ext cx="444500" cy="254000"/>
          </a:xfrm>
          <a:prstGeom prst="lef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E1244423-4A38-3F88-C46C-838DD3378325}"/>
              </a:ext>
            </a:extLst>
          </p:cNvPr>
          <p:cNvSpPr/>
          <p:nvPr/>
        </p:nvSpPr>
        <p:spPr>
          <a:xfrm>
            <a:off x="2476500" y="2929927"/>
            <a:ext cx="1143000" cy="635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65F950A-02BC-4079-C549-AD37FD59A979}"/>
              </a:ext>
            </a:extLst>
          </p:cNvPr>
          <p:cNvSpPr txBox="1"/>
          <p:nvPr/>
        </p:nvSpPr>
        <p:spPr>
          <a:xfrm>
            <a:off x="2772410" y="3023564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生成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D2F0C32-84E9-EC00-7C08-812EB0789B2C}"/>
              </a:ext>
            </a:extLst>
          </p:cNvPr>
          <p:cNvSpPr txBox="1"/>
          <p:nvPr/>
        </p:nvSpPr>
        <p:spPr>
          <a:xfrm>
            <a:off x="2690889" y="3239121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测试用例</a:t>
            </a:r>
          </a:p>
        </p:txBody>
      </p:sp>
      <p:sp>
        <p:nvSpPr>
          <p:cNvPr id="32" name="左箭头 31">
            <a:extLst>
              <a:ext uri="{FF2B5EF4-FFF2-40B4-BE49-F238E27FC236}">
                <a16:creationId xmlns:a16="http://schemas.microsoft.com/office/drawing/2014/main" id="{F7B15A4C-07F2-CC0C-B79C-8B468A9AC9E6}"/>
              </a:ext>
            </a:extLst>
          </p:cNvPr>
          <p:cNvSpPr/>
          <p:nvPr/>
        </p:nvSpPr>
        <p:spPr>
          <a:xfrm>
            <a:off x="3683000" y="3120427"/>
            <a:ext cx="444500" cy="254000"/>
          </a:xfrm>
          <a:prstGeom prst="lef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4C3AE5FA-853D-379B-65A6-1DAA6BCB8DD0}"/>
              </a:ext>
            </a:extLst>
          </p:cNvPr>
          <p:cNvSpPr/>
          <p:nvPr/>
        </p:nvSpPr>
        <p:spPr>
          <a:xfrm>
            <a:off x="4191000" y="2929927"/>
            <a:ext cx="1651000" cy="63500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rgbClr val="00AA71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7E766747-59E7-F113-B617-FD94857CA6E3}"/>
              </a:ext>
            </a:extLst>
          </p:cNvPr>
          <p:cNvSpPr txBox="1"/>
          <p:nvPr/>
        </p:nvSpPr>
        <p:spPr>
          <a:xfrm>
            <a:off x="4570489" y="3048278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完整用例库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4AD7C989-3BE2-765F-F8A9-8DD3AAEAD460}"/>
              </a:ext>
            </a:extLst>
          </p:cNvPr>
          <p:cNvSpPr txBox="1"/>
          <p:nvPr/>
        </p:nvSpPr>
        <p:spPr>
          <a:xfrm>
            <a:off x="4513339" y="3239121"/>
            <a:ext cx="1091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</a:t>
            </a:r>
            <a:r>
              <a:rPr lang="zh-CN" altLang="en-US" sz="105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+</a:t>
            </a:r>
            <a:r>
              <a:rPr lang="zh-CN" altLang="en-US" sz="105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可追溯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17DA20CB-0256-7618-946C-1D6F6D3A54A2}"/>
              </a:ext>
            </a:extLst>
          </p:cNvPr>
          <p:cNvSpPr/>
          <p:nvPr/>
        </p:nvSpPr>
        <p:spPr>
          <a:xfrm>
            <a:off x="6223000" y="1270000"/>
            <a:ext cx="5461000" cy="2413000"/>
          </a:xfrm>
          <a:prstGeom prst="roundRect">
            <a:avLst>
              <a:gd name="adj" fmla="val 6425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EF9C2F7F-286E-E8FF-C899-79F53CE387F7}"/>
              </a:ext>
            </a:extLst>
          </p:cNvPr>
          <p:cNvSpPr/>
          <p:nvPr/>
        </p:nvSpPr>
        <p:spPr>
          <a:xfrm>
            <a:off x="6350000" y="1397000"/>
            <a:ext cx="1905000" cy="381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12A3A099-8851-4430-F006-4744C3026BCC}"/>
              </a:ext>
            </a:extLst>
          </p:cNvPr>
          <p:cNvSpPr txBox="1"/>
          <p:nvPr/>
        </p:nvSpPr>
        <p:spPr>
          <a:xfrm>
            <a:off x="6512903" y="1441209"/>
            <a:ext cx="15696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场景二：执行到报告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F9DBA1EE-ED2F-6AA8-ACC3-EC9FD47C373C}"/>
              </a:ext>
            </a:extLst>
          </p:cNvPr>
          <p:cNvSpPr/>
          <p:nvPr/>
        </p:nvSpPr>
        <p:spPr>
          <a:xfrm>
            <a:off x="6477000" y="1968500"/>
            <a:ext cx="1143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2F3A0756-E168-1CAD-0C23-163891D22F4D}"/>
              </a:ext>
            </a:extLst>
          </p:cNvPr>
          <p:cNvSpPr txBox="1"/>
          <p:nvPr/>
        </p:nvSpPr>
        <p:spPr>
          <a:xfrm>
            <a:off x="6703060" y="206213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创建任务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1C56F191-0E0C-8263-A11E-9D6BB6ECE067}"/>
              </a:ext>
            </a:extLst>
          </p:cNvPr>
          <p:cNvSpPr txBox="1"/>
          <p:nvPr/>
        </p:nvSpPr>
        <p:spPr>
          <a:xfrm>
            <a:off x="6691389" y="2277694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选择用例</a:t>
            </a:r>
          </a:p>
        </p:txBody>
      </p:sp>
      <p:sp>
        <p:nvSpPr>
          <p:cNvPr id="42" name="右箭头 41">
            <a:extLst>
              <a:ext uri="{FF2B5EF4-FFF2-40B4-BE49-F238E27FC236}">
                <a16:creationId xmlns:a16="http://schemas.microsoft.com/office/drawing/2014/main" id="{10F4A15D-4040-066F-D0C7-69154F8DAAB0}"/>
              </a:ext>
            </a:extLst>
          </p:cNvPr>
          <p:cNvSpPr/>
          <p:nvPr/>
        </p:nvSpPr>
        <p:spPr>
          <a:xfrm>
            <a:off x="7683500" y="2159000"/>
            <a:ext cx="444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D1EF4C6F-6719-CC9F-6EFD-0EFCDFCB5D36}"/>
              </a:ext>
            </a:extLst>
          </p:cNvPr>
          <p:cNvSpPr/>
          <p:nvPr/>
        </p:nvSpPr>
        <p:spPr>
          <a:xfrm>
            <a:off x="8191500" y="1968500"/>
            <a:ext cx="1143000" cy="635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D075BBB1-BE2C-CCA3-F9F4-E710344C73F6}"/>
              </a:ext>
            </a:extLst>
          </p:cNvPr>
          <p:cNvSpPr txBox="1"/>
          <p:nvPr/>
        </p:nvSpPr>
        <p:spPr>
          <a:xfrm>
            <a:off x="8417560" y="206213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执行测试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48FCD07-CE6C-7306-F1E3-5C2B6998D33C}"/>
              </a:ext>
            </a:extLst>
          </p:cNvPr>
          <p:cNvSpPr txBox="1"/>
          <p:nvPr/>
        </p:nvSpPr>
        <p:spPr>
          <a:xfrm>
            <a:off x="8430603" y="2277694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记录结果</a:t>
            </a:r>
          </a:p>
        </p:txBody>
      </p:sp>
      <p:sp>
        <p:nvSpPr>
          <p:cNvPr id="46" name="右箭头 45">
            <a:extLst>
              <a:ext uri="{FF2B5EF4-FFF2-40B4-BE49-F238E27FC236}">
                <a16:creationId xmlns:a16="http://schemas.microsoft.com/office/drawing/2014/main" id="{11AC67B2-C2BF-2193-4FC7-0F86BCCBF816}"/>
              </a:ext>
            </a:extLst>
          </p:cNvPr>
          <p:cNvSpPr/>
          <p:nvPr/>
        </p:nvSpPr>
        <p:spPr>
          <a:xfrm>
            <a:off x="9398000" y="2159000"/>
            <a:ext cx="444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CF1EDAA8-A161-83D0-0491-B162C1943DF6}"/>
              </a:ext>
            </a:extLst>
          </p:cNvPr>
          <p:cNvSpPr/>
          <p:nvPr/>
        </p:nvSpPr>
        <p:spPr>
          <a:xfrm>
            <a:off x="9918357" y="1968500"/>
            <a:ext cx="1524000" cy="635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53063FF5-AB0B-68BD-6D74-C4340E7B6539}"/>
              </a:ext>
            </a:extLst>
          </p:cNvPr>
          <p:cNvSpPr txBox="1"/>
          <p:nvPr/>
        </p:nvSpPr>
        <p:spPr>
          <a:xfrm>
            <a:off x="10322560" y="2062137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缺陷跟踪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B22F896-6C7A-4B94-3C0E-0E800F6179D4}"/>
              </a:ext>
            </a:extLst>
          </p:cNvPr>
          <p:cNvSpPr txBox="1"/>
          <p:nvPr/>
        </p:nvSpPr>
        <p:spPr>
          <a:xfrm>
            <a:off x="10335603" y="2277694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失败用例</a:t>
            </a:r>
          </a:p>
        </p:txBody>
      </p:sp>
      <p:sp>
        <p:nvSpPr>
          <p:cNvPr id="50" name="任意形状 49">
            <a:extLst>
              <a:ext uri="{FF2B5EF4-FFF2-40B4-BE49-F238E27FC236}">
                <a16:creationId xmlns:a16="http://schemas.microsoft.com/office/drawing/2014/main" id="{5CFED2D1-E283-B899-D751-5E16EA707AF5}"/>
              </a:ext>
            </a:extLst>
          </p:cNvPr>
          <p:cNvSpPr/>
          <p:nvPr/>
        </p:nvSpPr>
        <p:spPr>
          <a:xfrm>
            <a:off x="10668000" y="2642286"/>
            <a:ext cx="12700" cy="127000"/>
          </a:xfrm>
          <a:custGeom>
            <a:avLst/>
            <a:gdLst>
              <a:gd name="connsiteX0" fmla="*/ 0 w 12700"/>
              <a:gd name="connsiteY0" fmla="*/ 0 h 127000"/>
              <a:gd name="connsiteX1" fmla="*/ 0 w 12700"/>
              <a:gd name="connsiteY1" fmla="*/ 12700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127000">
                <a:moveTo>
                  <a:pt x="0" y="0"/>
                </a:moveTo>
                <a:lnTo>
                  <a:pt x="0" y="12700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B72980FE-AF56-9825-BE48-EC30C64FC6B7}"/>
              </a:ext>
            </a:extLst>
          </p:cNvPr>
          <p:cNvSpPr/>
          <p:nvPr/>
        </p:nvSpPr>
        <p:spPr>
          <a:xfrm>
            <a:off x="10541000" y="2682787"/>
            <a:ext cx="254000" cy="190500"/>
          </a:xfrm>
          <a:custGeom>
            <a:avLst/>
            <a:gdLst>
              <a:gd name="connsiteX0" fmla="*/ 0 w 254000"/>
              <a:gd name="connsiteY0" fmla="*/ 0 h 190500"/>
              <a:gd name="connsiteX1" fmla="*/ 127000 w 254000"/>
              <a:gd name="connsiteY1" fmla="*/ 190500 h 190500"/>
              <a:gd name="connsiteX2" fmla="*/ 254000 w 25400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" h="190500">
                <a:moveTo>
                  <a:pt x="0" y="0"/>
                </a:moveTo>
                <a:lnTo>
                  <a:pt x="127000" y="190500"/>
                </a:lnTo>
                <a:lnTo>
                  <a:pt x="254000" y="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圆角矩形 51">
            <a:extLst>
              <a:ext uri="{FF2B5EF4-FFF2-40B4-BE49-F238E27FC236}">
                <a16:creationId xmlns:a16="http://schemas.microsoft.com/office/drawing/2014/main" id="{CE78AD4C-4439-F859-711F-D2887AA4E91F}"/>
              </a:ext>
            </a:extLst>
          </p:cNvPr>
          <p:cNvSpPr/>
          <p:nvPr/>
        </p:nvSpPr>
        <p:spPr>
          <a:xfrm>
            <a:off x="6477000" y="2910358"/>
            <a:ext cx="1524000" cy="6350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6B43D8D-C3DD-9105-E3C8-A45BEB9DCB3C}"/>
              </a:ext>
            </a:extLst>
          </p:cNvPr>
          <p:cNvSpPr txBox="1"/>
          <p:nvPr/>
        </p:nvSpPr>
        <p:spPr>
          <a:xfrm>
            <a:off x="6893560" y="2991638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统计报告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AA88BF28-8C3B-C91D-4427-5ABC89A21C38}"/>
              </a:ext>
            </a:extLst>
          </p:cNvPr>
          <p:cNvSpPr txBox="1"/>
          <p:nvPr/>
        </p:nvSpPr>
        <p:spPr>
          <a:xfrm>
            <a:off x="6881889" y="3219552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执行概览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A18307D9-673C-A0EB-608A-61887F9CE184}"/>
              </a:ext>
            </a:extLst>
          </p:cNvPr>
          <p:cNvSpPr/>
          <p:nvPr/>
        </p:nvSpPr>
        <p:spPr>
          <a:xfrm>
            <a:off x="8128000" y="2910358"/>
            <a:ext cx="1524000" cy="635000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2B776E9-0FE1-161A-0B13-D12BF10531A0}"/>
              </a:ext>
            </a:extLst>
          </p:cNvPr>
          <p:cNvSpPr txBox="1"/>
          <p:nvPr/>
        </p:nvSpPr>
        <p:spPr>
          <a:xfrm>
            <a:off x="8614410" y="2991638"/>
            <a:ext cx="58862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分析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AC1B6F37-13AE-51F8-F34E-DF482FDB0F5A}"/>
              </a:ext>
            </a:extLst>
          </p:cNvPr>
          <p:cNvSpPr txBox="1"/>
          <p:nvPr/>
        </p:nvSpPr>
        <p:spPr>
          <a:xfrm>
            <a:off x="8520532" y="3219552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质量洞察</a:t>
            </a:r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2964F5D1-1414-0FB3-98BF-7777E251DBCB}"/>
              </a:ext>
            </a:extLst>
          </p:cNvPr>
          <p:cNvSpPr/>
          <p:nvPr/>
        </p:nvSpPr>
        <p:spPr>
          <a:xfrm>
            <a:off x="9779000" y="2910358"/>
            <a:ext cx="1778000" cy="635000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rgbClr val="005BAC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98AA2CE6-26C4-2043-1C03-9E28B0DC36AD}"/>
              </a:ext>
            </a:extLst>
          </p:cNvPr>
          <p:cNvSpPr txBox="1"/>
          <p:nvPr/>
        </p:nvSpPr>
        <p:spPr>
          <a:xfrm>
            <a:off x="10158489" y="3016352"/>
            <a:ext cx="97975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PDF</a:t>
            </a:r>
            <a:r>
              <a:rPr lang="zh-CN" altLang="en-US" sz="105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报告导出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275D874A-D6E3-57B9-45D8-BFFFD631759F}"/>
              </a:ext>
            </a:extLst>
          </p:cNvPr>
          <p:cNvSpPr txBox="1"/>
          <p:nvPr/>
        </p:nvSpPr>
        <p:spPr>
          <a:xfrm>
            <a:off x="10253739" y="3219552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管理层汇报</a:t>
            </a:r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45161771-0B59-8AF9-B0FD-ADBEC4A97C77}"/>
              </a:ext>
            </a:extLst>
          </p:cNvPr>
          <p:cNvSpPr/>
          <p:nvPr/>
        </p:nvSpPr>
        <p:spPr>
          <a:xfrm>
            <a:off x="508000" y="3937000"/>
            <a:ext cx="11176000" cy="2159000"/>
          </a:xfrm>
          <a:prstGeom prst="roundRect">
            <a:avLst>
              <a:gd name="adj" fmla="val 6365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D771A198-3E42-ECD0-DFE0-7346CB410F3C}"/>
              </a:ext>
            </a:extLst>
          </p:cNvPr>
          <p:cNvSpPr/>
          <p:nvPr/>
        </p:nvSpPr>
        <p:spPr>
          <a:xfrm>
            <a:off x="635000" y="4064000"/>
            <a:ext cx="2540000" cy="381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3AB2C4B1-229E-6441-4198-7009950AF7CE}"/>
              </a:ext>
            </a:extLst>
          </p:cNvPr>
          <p:cNvSpPr txBox="1"/>
          <p:nvPr/>
        </p:nvSpPr>
        <p:spPr>
          <a:xfrm>
            <a:off x="905510" y="4120566"/>
            <a:ext cx="206498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场景三：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助手协作</a:t>
            </a:r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(MCP)</a:t>
            </a:r>
          </a:p>
        </p:txBody>
      </p:sp>
      <p:sp>
        <p:nvSpPr>
          <p:cNvPr id="64" name="圆角矩形 63">
            <a:extLst>
              <a:ext uri="{FF2B5EF4-FFF2-40B4-BE49-F238E27FC236}">
                <a16:creationId xmlns:a16="http://schemas.microsoft.com/office/drawing/2014/main" id="{B0B7CF67-4739-D8D2-27CC-DC9BE68E01D1}"/>
              </a:ext>
            </a:extLst>
          </p:cNvPr>
          <p:cNvSpPr/>
          <p:nvPr/>
        </p:nvSpPr>
        <p:spPr>
          <a:xfrm>
            <a:off x="762000" y="4635500"/>
            <a:ext cx="1905000" cy="1143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任意形状 64">
            <a:extLst>
              <a:ext uri="{FF2B5EF4-FFF2-40B4-BE49-F238E27FC236}">
                <a16:creationId xmlns:a16="http://schemas.microsoft.com/office/drawing/2014/main" id="{10AAE6E1-DF1B-4AB6-DAB3-0353F1A08175}"/>
              </a:ext>
            </a:extLst>
          </p:cNvPr>
          <p:cNvSpPr/>
          <p:nvPr/>
        </p:nvSpPr>
        <p:spPr>
          <a:xfrm>
            <a:off x="1397000" y="46990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0" y="635000"/>
                  <a:pt x="317500" y="635000"/>
                </a:cubicBezTo>
                <a:cubicBezTo>
                  <a:pt x="142150" y="635000"/>
                  <a:pt x="0" y="492851"/>
                  <a:pt x="0" y="317500"/>
                </a:cubicBezTo>
                <a:cubicBezTo>
                  <a:pt x="0" y="142149"/>
                  <a:pt x="142150" y="0"/>
                  <a:pt x="317500" y="0"/>
                </a:cubicBezTo>
                <a:cubicBezTo>
                  <a:pt x="492850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361F8AE4-DDB8-BFF7-B737-0CE0221CCE67}"/>
              </a:ext>
            </a:extLst>
          </p:cNvPr>
          <p:cNvSpPr txBox="1"/>
          <p:nvPr/>
        </p:nvSpPr>
        <p:spPr>
          <a:xfrm>
            <a:off x="1458989" y="48303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👤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C79F98B-16AD-72F2-2CA3-1D3AA210B2ED}"/>
              </a:ext>
            </a:extLst>
          </p:cNvPr>
          <p:cNvSpPr txBox="1"/>
          <p:nvPr/>
        </p:nvSpPr>
        <p:spPr>
          <a:xfrm>
            <a:off x="1273810" y="53390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测试工程师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FAC555C3-CB6B-45B3-79CF-F092AF583FA8}"/>
              </a:ext>
            </a:extLst>
          </p:cNvPr>
          <p:cNvSpPr txBox="1"/>
          <p:nvPr/>
        </p:nvSpPr>
        <p:spPr>
          <a:xfrm>
            <a:off x="1237425" y="5554980"/>
            <a:ext cx="93968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在</a:t>
            </a:r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IDE</a:t>
            </a:r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中工作</a:t>
            </a:r>
          </a:p>
        </p:txBody>
      </p:sp>
      <p:sp>
        <p:nvSpPr>
          <p:cNvPr id="69" name="右箭头 68">
            <a:extLst>
              <a:ext uri="{FF2B5EF4-FFF2-40B4-BE49-F238E27FC236}">
                <a16:creationId xmlns:a16="http://schemas.microsoft.com/office/drawing/2014/main" id="{6E0E03B4-6BC6-F3AD-6A1A-2458B30DB6F3}"/>
              </a:ext>
            </a:extLst>
          </p:cNvPr>
          <p:cNvSpPr/>
          <p:nvPr/>
        </p:nvSpPr>
        <p:spPr>
          <a:xfrm>
            <a:off x="2730500" y="5080000"/>
            <a:ext cx="698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294B1DB9-B692-CCC3-D7EF-A37D61718EEE}"/>
              </a:ext>
            </a:extLst>
          </p:cNvPr>
          <p:cNvSpPr txBox="1"/>
          <p:nvPr/>
        </p:nvSpPr>
        <p:spPr>
          <a:xfrm>
            <a:off x="2981960" y="483210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对话</a:t>
            </a:r>
          </a:p>
        </p:txBody>
      </p:sp>
      <p:sp>
        <p:nvSpPr>
          <p:cNvPr id="71" name="圆角矩形 70">
            <a:extLst>
              <a:ext uri="{FF2B5EF4-FFF2-40B4-BE49-F238E27FC236}">
                <a16:creationId xmlns:a16="http://schemas.microsoft.com/office/drawing/2014/main" id="{67C6AED3-B2EA-BEC3-CEA0-E68779B918C9}"/>
              </a:ext>
            </a:extLst>
          </p:cNvPr>
          <p:cNvSpPr/>
          <p:nvPr/>
        </p:nvSpPr>
        <p:spPr>
          <a:xfrm>
            <a:off x="3492500" y="4635500"/>
            <a:ext cx="1905000" cy="1143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2" name="任意形状 71">
            <a:extLst>
              <a:ext uri="{FF2B5EF4-FFF2-40B4-BE49-F238E27FC236}">
                <a16:creationId xmlns:a16="http://schemas.microsoft.com/office/drawing/2014/main" id="{A361480A-5C77-731C-4063-BF7F0294EAFB}"/>
              </a:ext>
            </a:extLst>
          </p:cNvPr>
          <p:cNvSpPr/>
          <p:nvPr/>
        </p:nvSpPr>
        <p:spPr>
          <a:xfrm>
            <a:off x="4127500" y="46990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1" y="635000"/>
                  <a:pt x="317500" y="635000"/>
                </a:cubicBezTo>
                <a:cubicBezTo>
                  <a:pt x="142149" y="635000"/>
                  <a:pt x="0" y="492851"/>
                  <a:pt x="0" y="317500"/>
                </a:cubicBezTo>
                <a:cubicBezTo>
                  <a:pt x="0" y="142149"/>
                  <a:pt x="142149" y="0"/>
                  <a:pt x="317500" y="0"/>
                </a:cubicBezTo>
                <a:cubicBezTo>
                  <a:pt x="492851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623466D5-D991-C8EC-13C6-37842CC07E25}"/>
              </a:ext>
            </a:extLst>
          </p:cNvPr>
          <p:cNvSpPr txBox="1"/>
          <p:nvPr/>
        </p:nvSpPr>
        <p:spPr>
          <a:xfrm>
            <a:off x="4189489" y="48303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🤖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666C62FF-13A8-BBFB-414E-9116ED33415D}"/>
              </a:ext>
            </a:extLst>
          </p:cNvPr>
          <p:cNvSpPr txBox="1"/>
          <p:nvPr/>
        </p:nvSpPr>
        <p:spPr>
          <a:xfrm>
            <a:off x="3858260" y="5351780"/>
            <a:ext cx="125066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GitHub Copilot</a:t>
            </a: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07DAD0EC-85ED-72E3-D0A7-29D4A7F9321C}"/>
              </a:ext>
            </a:extLst>
          </p:cNvPr>
          <p:cNvSpPr txBox="1"/>
          <p:nvPr/>
        </p:nvSpPr>
        <p:spPr>
          <a:xfrm>
            <a:off x="3948875" y="5554980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理解测试意图</a:t>
            </a:r>
          </a:p>
        </p:txBody>
      </p:sp>
      <p:sp>
        <p:nvSpPr>
          <p:cNvPr id="76" name="右箭头 75">
            <a:extLst>
              <a:ext uri="{FF2B5EF4-FFF2-40B4-BE49-F238E27FC236}">
                <a16:creationId xmlns:a16="http://schemas.microsoft.com/office/drawing/2014/main" id="{B8D6D440-73DC-F7F6-8971-B064B46767FE}"/>
              </a:ext>
            </a:extLst>
          </p:cNvPr>
          <p:cNvSpPr/>
          <p:nvPr/>
        </p:nvSpPr>
        <p:spPr>
          <a:xfrm>
            <a:off x="5461000" y="5080000"/>
            <a:ext cx="698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7378CF95-6DFF-4429-BD04-6FF51188B86D}"/>
              </a:ext>
            </a:extLst>
          </p:cNvPr>
          <p:cNvSpPr txBox="1"/>
          <p:nvPr/>
        </p:nvSpPr>
        <p:spPr>
          <a:xfrm>
            <a:off x="5712460" y="4844809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</a:p>
        </p:txBody>
      </p:sp>
      <p:sp>
        <p:nvSpPr>
          <p:cNvPr id="78" name="圆角矩形 77">
            <a:extLst>
              <a:ext uri="{FF2B5EF4-FFF2-40B4-BE49-F238E27FC236}">
                <a16:creationId xmlns:a16="http://schemas.microsoft.com/office/drawing/2014/main" id="{0C26EF93-E41F-AB29-FA05-DBB498A0D6FD}"/>
              </a:ext>
            </a:extLst>
          </p:cNvPr>
          <p:cNvSpPr/>
          <p:nvPr/>
        </p:nvSpPr>
        <p:spPr>
          <a:xfrm>
            <a:off x="6223000" y="4635500"/>
            <a:ext cx="1905000" cy="1143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9" name="任意形状 78">
            <a:extLst>
              <a:ext uri="{FF2B5EF4-FFF2-40B4-BE49-F238E27FC236}">
                <a16:creationId xmlns:a16="http://schemas.microsoft.com/office/drawing/2014/main" id="{02EEBC8C-5522-71E2-BA3F-CB3209B7296F}"/>
              </a:ext>
            </a:extLst>
          </p:cNvPr>
          <p:cNvSpPr/>
          <p:nvPr/>
        </p:nvSpPr>
        <p:spPr>
          <a:xfrm>
            <a:off x="6858000" y="46990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1" y="635000"/>
                  <a:pt x="317500" y="635000"/>
                </a:cubicBezTo>
                <a:cubicBezTo>
                  <a:pt x="142149" y="635000"/>
                  <a:pt x="0" y="492851"/>
                  <a:pt x="0" y="317500"/>
                </a:cubicBezTo>
                <a:cubicBezTo>
                  <a:pt x="0" y="142149"/>
                  <a:pt x="142149" y="0"/>
                  <a:pt x="317500" y="0"/>
                </a:cubicBezTo>
                <a:cubicBezTo>
                  <a:pt x="492851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D99D3C56-9D1A-4D91-7364-9F89078E499D}"/>
              </a:ext>
            </a:extLst>
          </p:cNvPr>
          <p:cNvSpPr txBox="1"/>
          <p:nvPr/>
        </p:nvSpPr>
        <p:spPr>
          <a:xfrm>
            <a:off x="6919989" y="4830394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⚙️</a:t>
            </a: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9CC45B30-D02E-EF9E-D813-1F063FA1BFC2}"/>
              </a:ext>
            </a:extLst>
          </p:cNvPr>
          <p:cNvSpPr txBox="1"/>
          <p:nvPr/>
        </p:nvSpPr>
        <p:spPr>
          <a:xfrm>
            <a:off x="6614846" y="5351780"/>
            <a:ext cx="110959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3CA5A307-65C4-00FE-F751-2840594AD2A4}"/>
              </a:ext>
            </a:extLst>
          </p:cNvPr>
          <p:cNvSpPr txBox="1"/>
          <p:nvPr/>
        </p:nvSpPr>
        <p:spPr>
          <a:xfrm>
            <a:off x="6679375" y="5554980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执行测试操作</a:t>
            </a:r>
          </a:p>
        </p:txBody>
      </p:sp>
      <p:sp>
        <p:nvSpPr>
          <p:cNvPr id="83" name="右箭头 82">
            <a:extLst>
              <a:ext uri="{FF2B5EF4-FFF2-40B4-BE49-F238E27FC236}">
                <a16:creationId xmlns:a16="http://schemas.microsoft.com/office/drawing/2014/main" id="{803A5B7F-D273-847F-A58B-94ED4CFB8928}"/>
              </a:ext>
            </a:extLst>
          </p:cNvPr>
          <p:cNvSpPr/>
          <p:nvPr/>
        </p:nvSpPr>
        <p:spPr>
          <a:xfrm>
            <a:off x="8191500" y="5080000"/>
            <a:ext cx="6985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AAE183F5-84AE-BBF2-76CD-65F31B6CF90D}"/>
              </a:ext>
            </a:extLst>
          </p:cNvPr>
          <p:cNvSpPr txBox="1"/>
          <p:nvPr/>
        </p:nvSpPr>
        <p:spPr>
          <a:xfrm>
            <a:off x="8442960" y="4832109"/>
            <a:ext cx="44114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结果</a:t>
            </a:r>
          </a:p>
        </p:txBody>
      </p:sp>
      <p:sp>
        <p:nvSpPr>
          <p:cNvPr id="85" name="圆角矩形 84">
            <a:extLst>
              <a:ext uri="{FF2B5EF4-FFF2-40B4-BE49-F238E27FC236}">
                <a16:creationId xmlns:a16="http://schemas.microsoft.com/office/drawing/2014/main" id="{4FF4BE82-027B-B2FF-4E71-2B849B40AC8E}"/>
              </a:ext>
            </a:extLst>
          </p:cNvPr>
          <p:cNvSpPr/>
          <p:nvPr/>
        </p:nvSpPr>
        <p:spPr>
          <a:xfrm>
            <a:off x="8953500" y="4635500"/>
            <a:ext cx="2540000" cy="1143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6C8580BD-3602-8B2A-15E5-AB1B4C8221B7}"/>
              </a:ext>
            </a:extLst>
          </p:cNvPr>
          <p:cNvSpPr txBox="1"/>
          <p:nvPr/>
        </p:nvSpPr>
        <p:spPr>
          <a:xfrm>
            <a:off x="9802546" y="4844809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自动完成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E57EE9EF-CA73-97BA-D3EC-350F2D049982}"/>
              </a:ext>
            </a:extLst>
          </p:cNvPr>
          <p:cNvSpPr txBox="1"/>
          <p:nvPr/>
        </p:nvSpPr>
        <p:spPr>
          <a:xfrm>
            <a:off x="9548546" y="5124209"/>
            <a:ext cx="13789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用例创建</a:t>
            </a:r>
            <a:r>
              <a:rPr lang="zh-CN" altLang="en-US" sz="105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05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执行记录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177FB1B9-2B59-04BB-7D41-EFB256812A8B}"/>
              </a:ext>
            </a:extLst>
          </p:cNvPr>
          <p:cNvSpPr txBox="1"/>
          <p:nvPr/>
        </p:nvSpPr>
        <p:spPr>
          <a:xfrm>
            <a:off x="9548546" y="5352809"/>
            <a:ext cx="137890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缺陷提交</a:t>
            </a:r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报告生成</a:t>
            </a:r>
          </a:p>
        </p:txBody>
      </p:sp>
      <p:sp>
        <p:nvSpPr>
          <p:cNvPr id="89" name="圆角矩形 88">
            <a:extLst>
              <a:ext uri="{FF2B5EF4-FFF2-40B4-BE49-F238E27FC236}">
                <a16:creationId xmlns:a16="http://schemas.microsoft.com/office/drawing/2014/main" id="{FA05997D-A6A2-AD81-B01C-A623C9959F98}"/>
              </a:ext>
            </a:extLst>
          </p:cNvPr>
          <p:cNvSpPr/>
          <p:nvPr/>
        </p:nvSpPr>
        <p:spPr>
          <a:xfrm>
            <a:off x="508000" y="6286500"/>
            <a:ext cx="1083056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8D436A14-0358-6A6B-33BA-FEA8CE3DDDEA}"/>
              </a:ext>
            </a:extLst>
          </p:cNvPr>
          <p:cNvSpPr txBox="1"/>
          <p:nvPr/>
        </p:nvSpPr>
        <p:spPr>
          <a:xfrm>
            <a:off x="3401060" y="6342380"/>
            <a:ext cx="54617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💡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效果：测试工程师专注测试设计和决策，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助手处理繁重的操作和记录工作</a:t>
            </a:r>
          </a:p>
        </p:txBody>
      </p:sp>
      <p:sp>
        <p:nvSpPr>
          <p:cNvPr id="91" name="文本框 90">
            <a:extLst>
              <a:ext uri="{FF2B5EF4-FFF2-40B4-BE49-F238E27FC236}">
                <a16:creationId xmlns:a16="http://schemas.microsoft.com/office/drawing/2014/main" id="{AB041DA6-9ACA-03DE-7105-97FEB2B71136}"/>
              </a:ext>
            </a:extLst>
          </p:cNvPr>
          <p:cNvSpPr txBox="1"/>
          <p:nvPr/>
        </p:nvSpPr>
        <p:spPr>
          <a:xfrm>
            <a:off x="11338560" y="6418580"/>
            <a:ext cx="6367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14 / 19</a:t>
            </a:r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28D07777-228D-34FE-2B49-341C68F52106}"/>
              </a:ext>
            </a:extLst>
          </p:cNvPr>
          <p:cNvSpPr/>
          <p:nvPr/>
        </p:nvSpPr>
        <p:spPr>
          <a:xfrm>
            <a:off x="4775200" y="2670090"/>
            <a:ext cx="12700" cy="127000"/>
          </a:xfrm>
          <a:custGeom>
            <a:avLst/>
            <a:gdLst>
              <a:gd name="connsiteX0" fmla="*/ 0 w 12700"/>
              <a:gd name="connsiteY0" fmla="*/ 0 h 127000"/>
              <a:gd name="connsiteX1" fmla="*/ 0 w 12700"/>
              <a:gd name="connsiteY1" fmla="*/ 127000 h 12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127000">
                <a:moveTo>
                  <a:pt x="0" y="0"/>
                </a:moveTo>
                <a:lnTo>
                  <a:pt x="0" y="12700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796D5025-8293-1A92-A05C-EEAF92EA4DD8}"/>
              </a:ext>
            </a:extLst>
          </p:cNvPr>
          <p:cNvSpPr/>
          <p:nvPr/>
        </p:nvSpPr>
        <p:spPr>
          <a:xfrm>
            <a:off x="4648200" y="2710591"/>
            <a:ext cx="254000" cy="190500"/>
          </a:xfrm>
          <a:custGeom>
            <a:avLst/>
            <a:gdLst>
              <a:gd name="connsiteX0" fmla="*/ 0 w 254000"/>
              <a:gd name="connsiteY0" fmla="*/ 0 h 190500"/>
              <a:gd name="connsiteX1" fmla="*/ 127000 w 254000"/>
              <a:gd name="connsiteY1" fmla="*/ 190500 h 190500"/>
              <a:gd name="connsiteX2" fmla="*/ 254000 w 254000"/>
              <a:gd name="connsiteY2" fmla="*/ 0 h 190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4000" h="190500">
                <a:moveTo>
                  <a:pt x="0" y="0"/>
                </a:moveTo>
                <a:lnTo>
                  <a:pt x="127000" y="190500"/>
                </a:lnTo>
                <a:lnTo>
                  <a:pt x="254000" y="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28570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DE2F63-8067-533D-7B6E-D31EE051F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BA9A2018-B85E-1EC4-FF5F-8C0A7D4F60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0BD29218-4F53-376B-E53B-88CD3A16EAD4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747929A-13C9-5162-74B1-A68C138FEA95}"/>
              </a:ext>
            </a:extLst>
          </p:cNvPr>
          <p:cNvSpPr txBox="1"/>
          <p:nvPr/>
        </p:nvSpPr>
        <p:spPr>
          <a:xfrm>
            <a:off x="543560" y="27178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预期效果与收益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D653F26B-2CE9-47E1-C212-D86B686F9299}"/>
              </a:ext>
            </a:extLst>
          </p:cNvPr>
          <p:cNvSpPr/>
          <p:nvPr/>
        </p:nvSpPr>
        <p:spPr>
          <a:xfrm>
            <a:off x="635000" y="787400"/>
            <a:ext cx="1397000" cy="38100"/>
          </a:xfrm>
          <a:custGeom>
            <a:avLst/>
            <a:gdLst>
              <a:gd name="connsiteX0" fmla="*/ 0 w 1397000"/>
              <a:gd name="connsiteY0" fmla="*/ 0 h 38100"/>
              <a:gd name="connsiteX1" fmla="*/ 1397000 w 1397000"/>
              <a:gd name="connsiteY1" fmla="*/ 0 h 38100"/>
              <a:gd name="connsiteX2" fmla="*/ 1397000 w 1397000"/>
              <a:gd name="connsiteY2" fmla="*/ 38100 h 38100"/>
              <a:gd name="connsiteX3" fmla="*/ 0 w 1397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7000" h="38100">
                <a:moveTo>
                  <a:pt x="0" y="0"/>
                </a:moveTo>
                <a:lnTo>
                  <a:pt x="1397000" y="0"/>
                </a:lnTo>
                <a:lnTo>
                  <a:pt x="1397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7C26C5C-7FE0-D260-9C2F-F8A648E09696}"/>
              </a:ext>
            </a:extLst>
          </p:cNvPr>
          <p:cNvSpPr txBox="1"/>
          <p:nvPr/>
        </p:nvSpPr>
        <p:spPr>
          <a:xfrm>
            <a:off x="543560" y="127508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效率提升指标</a:t>
            </a: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87E1461D-A54F-DA79-7FA0-CFB74842CD8C}"/>
              </a:ext>
            </a:extLst>
          </p:cNvPr>
          <p:cNvSpPr/>
          <p:nvPr/>
        </p:nvSpPr>
        <p:spPr>
          <a:xfrm>
            <a:off x="635000" y="1651000"/>
            <a:ext cx="1397000" cy="12700"/>
          </a:xfrm>
          <a:custGeom>
            <a:avLst/>
            <a:gdLst>
              <a:gd name="connsiteX0" fmla="*/ 0 w 1397000"/>
              <a:gd name="connsiteY0" fmla="*/ 0 h 12700"/>
              <a:gd name="connsiteX1" fmla="*/ 1397000 w 1397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397000" h="12700">
                <a:moveTo>
                  <a:pt x="0" y="0"/>
                </a:moveTo>
                <a:lnTo>
                  <a:pt x="1397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C04BA90F-77A3-BDB7-5608-F9D2FAD9C619}"/>
              </a:ext>
            </a:extLst>
          </p:cNvPr>
          <p:cNvSpPr/>
          <p:nvPr/>
        </p:nvSpPr>
        <p:spPr>
          <a:xfrm>
            <a:off x="508000" y="1841500"/>
            <a:ext cx="2540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D863E2C9-A356-8F70-C5F0-C9C0D241CF89}"/>
              </a:ext>
            </a:extLst>
          </p:cNvPr>
          <p:cNvSpPr txBox="1"/>
          <p:nvPr/>
        </p:nvSpPr>
        <p:spPr>
          <a:xfrm>
            <a:off x="1217003" y="1905964"/>
            <a:ext cx="12939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50%</a:t>
            </a:r>
          </a:p>
        </p:txBody>
      </p:sp>
      <p:sp>
        <p:nvSpPr>
          <p:cNvPr id="13" name="任意形状 12">
            <a:extLst>
              <a:ext uri="{FF2B5EF4-FFF2-40B4-BE49-F238E27FC236}">
                <a16:creationId xmlns:a16="http://schemas.microsoft.com/office/drawing/2014/main" id="{0E52D0B4-FF2A-45B4-2BEF-5CE301F7CB1B}"/>
              </a:ext>
            </a:extLst>
          </p:cNvPr>
          <p:cNvSpPr/>
          <p:nvPr/>
        </p:nvSpPr>
        <p:spPr>
          <a:xfrm>
            <a:off x="876643" y="2561284"/>
            <a:ext cx="1778000" cy="12700"/>
          </a:xfrm>
          <a:custGeom>
            <a:avLst/>
            <a:gdLst>
              <a:gd name="connsiteX0" fmla="*/ 0 w 1778000"/>
              <a:gd name="connsiteY0" fmla="*/ 0 h 12700"/>
              <a:gd name="connsiteX1" fmla="*/ 1778000 w 1778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8000" h="12700">
                <a:moveTo>
                  <a:pt x="0" y="0"/>
                </a:moveTo>
                <a:lnTo>
                  <a:pt x="1778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A7153B3-7413-80F8-8235-62370131E9DC}"/>
              </a:ext>
            </a:extLst>
          </p:cNvPr>
          <p:cNvSpPr txBox="1"/>
          <p:nvPr/>
        </p:nvSpPr>
        <p:spPr>
          <a:xfrm>
            <a:off x="1229360" y="260652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用例设计时间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E92530-3FB9-5583-4E73-207D5A5EEAB3}"/>
              </a:ext>
            </a:extLst>
          </p:cNvPr>
          <p:cNvSpPr txBox="1"/>
          <p:nvPr/>
        </p:nvSpPr>
        <p:spPr>
          <a:xfrm>
            <a:off x="1375410" y="2898279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辅助生成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7C112C2-F139-1579-C2A7-4B52A1BD908A}"/>
              </a:ext>
            </a:extLst>
          </p:cNvPr>
          <p:cNvSpPr txBox="1"/>
          <p:nvPr/>
        </p:nvSpPr>
        <p:spPr>
          <a:xfrm>
            <a:off x="1381760" y="3088779"/>
            <a:ext cx="8386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↓ 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减少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50%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4F4E2C06-E57F-8952-8104-18716133B036}"/>
              </a:ext>
            </a:extLst>
          </p:cNvPr>
          <p:cNvSpPr/>
          <p:nvPr/>
        </p:nvSpPr>
        <p:spPr>
          <a:xfrm>
            <a:off x="3302000" y="1841500"/>
            <a:ext cx="2540000" cy="15240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03C1DCFC-8CA7-C91F-9114-46DCEC4EA54B}"/>
              </a:ext>
            </a:extLst>
          </p:cNvPr>
          <p:cNvSpPr txBox="1"/>
          <p:nvPr/>
        </p:nvSpPr>
        <p:spPr>
          <a:xfrm>
            <a:off x="4011003" y="1905964"/>
            <a:ext cx="12939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80%</a:t>
            </a:r>
          </a:p>
        </p:txBody>
      </p:sp>
      <p:sp>
        <p:nvSpPr>
          <p:cNvPr id="19" name="任意形状 18">
            <a:extLst>
              <a:ext uri="{FF2B5EF4-FFF2-40B4-BE49-F238E27FC236}">
                <a16:creationId xmlns:a16="http://schemas.microsoft.com/office/drawing/2014/main" id="{A6D29C8F-3734-B7F6-F566-2D29445793C1}"/>
              </a:ext>
            </a:extLst>
          </p:cNvPr>
          <p:cNvSpPr/>
          <p:nvPr/>
        </p:nvSpPr>
        <p:spPr>
          <a:xfrm>
            <a:off x="3670643" y="2561284"/>
            <a:ext cx="1778000" cy="12700"/>
          </a:xfrm>
          <a:custGeom>
            <a:avLst/>
            <a:gdLst>
              <a:gd name="connsiteX0" fmla="*/ 0 w 1778000"/>
              <a:gd name="connsiteY0" fmla="*/ 0 h 12700"/>
              <a:gd name="connsiteX1" fmla="*/ 1778000 w 1778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8000" h="12700">
                <a:moveTo>
                  <a:pt x="0" y="0"/>
                </a:moveTo>
                <a:lnTo>
                  <a:pt x="1778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DEDD4B1-B306-EEE6-9CC3-7B8740E4CD77}"/>
              </a:ext>
            </a:extLst>
          </p:cNvPr>
          <p:cNvSpPr txBox="1"/>
          <p:nvPr/>
        </p:nvSpPr>
        <p:spPr>
          <a:xfrm>
            <a:off x="4175760" y="260652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翻译成本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29067492-D316-D851-2093-AED75359E980}"/>
              </a:ext>
            </a:extLst>
          </p:cNvPr>
          <p:cNvSpPr txBox="1"/>
          <p:nvPr/>
        </p:nvSpPr>
        <p:spPr>
          <a:xfrm>
            <a:off x="4099560" y="2898279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多语言自动化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47603BAF-F377-AD69-8863-AEA63BB411FD}"/>
              </a:ext>
            </a:extLst>
          </p:cNvPr>
          <p:cNvSpPr txBox="1"/>
          <p:nvPr/>
        </p:nvSpPr>
        <p:spPr>
          <a:xfrm>
            <a:off x="4175760" y="3088779"/>
            <a:ext cx="8386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↓ 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降低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80%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3DA0CA2A-AD31-C7FC-845A-FBFC5A101591}"/>
              </a:ext>
            </a:extLst>
          </p:cNvPr>
          <p:cNvSpPr/>
          <p:nvPr/>
        </p:nvSpPr>
        <p:spPr>
          <a:xfrm>
            <a:off x="6096000" y="1841500"/>
            <a:ext cx="2540000" cy="1524000"/>
          </a:xfrm>
          <a:prstGeom prst="roundRect">
            <a:avLst/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D4CE236-A967-9DF1-AA4C-55D2BCF166FF}"/>
              </a:ext>
            </a:extLst>
          </p:cNvPr>
          <p:cNvSpPr txBox="1"/>
          <p:nvPr/>
        </p:nvSpPr>
        <p:spPr>
          <a:xfrm>
            <a:off x="6678003" y="1905964"/>
            <a:ext cx="16097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100%</a:t>
            </a:r>
          </a:p>
        </p:txBody>
      </p:sp>
      <p:sp>
        <p:nvSpPr>
          <p:cNvPr id="25" name="任意形状 24">
            <a:extLst>
              <a:ext uri="{FF2B5EF4-FFF2-40B4-BE49-F238E27FC236}">
                <a16:creationId xmlns:a16="http://schemas.microsoft.com/office/drawing/2014/main" id="{0A5E2058-60F2-4731-7F99-76AA38E128C2}"/>
              </a:ext>
            </a:extLst>
          </p:cNvPr>
          <p:cNvSpPr/>
          <p:nvPr/>
        </p:nvSpPr>
        <p:spPr>
          <a:xfrm>
            <a:off x="6464643" y="2561284"/>
            <a:ext cx="1778000" cy="12700"/>
          </a:xfrm>
          <a:custGeom>
            <a:avLst/>
            <a:gdLst>
              <a:gd name="connsiteX0" fmla="*/ 0 w 1778000"/>
              <a:gd name="connsiteY0" fmla="*/ 0 h 12700"/>
              <a:gd name="connsiteX1" fmla="*/ 1778000 w 1778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778000" h="12700">
                <a:moveTo>
                  <a:pt x="0" y="0"/>
                </a:moveTo>
                <a:lnTo>
                  <a:pt x="1778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4A92F0DC-6269-00BD-776B-3E8B5A48A905}"/>
              </a:ext>
            </a:extLst>
          </p:cNvPr>
          <p:cNvSpPr txBox="1"/>
          <p:nvPr/>
        </p:nvSpPr>
        <p:spPr>
          <a:xfrm>
            <a:off x="6817360" y="2606522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需求追溯覆盖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113CCF55-59A3-CC78-DDFE-665EFB27CD49}"/>
              </a:ext>
            </a:extLst>
          </p:cNvPr>
          <p:cNvSpPr txBox="1"/>
          <p:nvPr/>
        </p:nvSpPr>
        <p:spPr>
          <a:xfrm>
            <a:off x="6957060" y="2898279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全链路追溯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FD7A3E0C-BD99-15EF-A051-A2E079C94AFD}"/>
              </a:ext>
            </a:extLst>
          </p:cNvPr>
          <p:cNvSpPr txBox="1"/>
          <p:nvPr/>
        </p:nvSpPr>
        <p:spPr>
          <a:xfrm>
            <a:off x="6957060" y="3076079"/>
            <a:ext cx="86433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完整覆盖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0EF1CBC0-2891-CEB2-FE81-FDED693F1C6B}"/>
              </a:ext>
            </a:extLst>
          </p:cNvPr>
          <p:cNvSpPr/>
          <p:nvPr/>
        </p:nvSpPr>
        <p:spPr>
          <a:xfrm>
            <a:off x="8890000" y="1841500"/>
            <a:ext cx="2794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ADDFDE3-C750-FF7C-2208-6FC7FDF6AF09}"/>
              </a:ext>
            </a:extLst>
          </p:cNvPr>
          <p:cNvSpPr txBox="1"/>
          <p:nvPr/>
        </p:nvSpPr>
        <p:spPr>
          <a:xfrm>
            <a:off x="9726003" y="1905964"/>
            <a:ext cx="129394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30%</a:t>
            </a:r>
          </a:p>
        </p:txBody>
      </p:sp>
      <p:sp>
        <p:nvSpPr>
          <p:cNvPr id="31" name="任意形状 30">
            <a:extLst>
              <a:ext uri="{FF2B5EF4-FFF2-40B4-BE49-F238E27FC236}">
                <a16:creationId xmlns:a16="http://schemas.microsoft.com/office/drawing/2014/main" id="{0F45348E-2F7D-3895-F468-6BE761EBAD38}"/>
              </a:ext>
            </a:extLst>
          </p:cNvPr>
          <p:cNvSpPr/>
          <p:nvPr/>
        </p:nvSpPr>
        <p:spPr>
          <a:xfrm>
            <a:off x="9258643" y="2561284"/>
            <a:ext cx="2032000" cy="12700"/>
          </a:xfrm>
          <a:custGeom>
            <a:avLst/>
            <a:gdLst>
              <a:gd name="connsiteX0" fmla="*/ 0 w 2032000"/>
              <a:gd name="connsiteY0" fmla="*/ 0 h 12700"/>
              <a:gd name="connsiteX1" fmla="*/ 2032000 w 2032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32000" h="12700">
                <a:moveTo>
                  <a:pt x="0" y="0"/>
                </a:moveTo>
                <a:lnTo>
                  <a:pt x="2032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677B7FA-41A0-E783-336A-13C75C7EF50B}"/>
              </a:ext>
            </a:extLst>
          </p:cNvPr>
          <p:cNvSpPr txBox="1"/>
          <p:nvPr/>
        </p:nvSpPr>
        <p:spPr>
          <a:xfrm>
            <a:off x="9814560" y="2606522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场景覆盖率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57075B1-B043-26CE-AD6A-35228D11F374}"/>
              </a:ext>
            </a:extLst>
          </p:cNvPr>
          <p:cNvSpPr txBox="1"/>
          <p:nvPr/>
        </p:nvSpPr>
        <p:spPr>
          <a:xfrm>
            <a:off x="9884410" y="2898279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智能识别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136FE858-7433-102A-A665-46CFFE614BC2}"/>
              </a:ext>
            </a:extLst>
          </p:cNvPr>
          <p:cNvSpPr txBox="1"/>
          <p:nvPr/>
        </p:nvSpPr>
        <p:spPr>
          <a:xfrm>
            <a:off x="9890760" y="3088779"/>
            <a:ext cx="83869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↑ 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提升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30%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23EA1A4A-91CC-87CB-3A0A-A767F4DD5A0E}"/>
              </a:ext>
            </a:extLst>
          </p:cNvPr>
          <p:cNvSpPr txBox="1"/>
          <p:nvPr/>
        </p:nvSpPr>
        <p:spPr>
          <a:xfrm>
            <a:off x="543560" y="349758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质量收益</a:t>
            </a:r>
          </a:p>
        </p:txBody>
      </p:sp>
      <p:sp>
        <p:nvSpPr>
          <p:cNvPr id="36" name="任意形状 35">
            <a:extLst>
              <a:ext uri="{FF2B5EF4-FFF2-40B4-BE49-F238E27FC236}">
                <a16:creationId xmlns:a16="http://schemas.microsoft.com/office/drawing/2014/main" id="{B990CFB2-6D56-CECE-9774-11A50D776366}"/>
              </a:ext>
            </a:extLst>
          </p:cNvPr>
          <p:cNvSpPr/>
          <p:nvPr/>
        </p:nvSpPr>
        <p:spPr>
          <a:xfrm>
            <a:off x="635000" y="3873500"/>
            <a:ext cx="1016000" cy="12700"/>
          </a:xfrm>
          <a:custGeom>
            <a:avLst/>
            <a:gdLst>
              <a:gd name="connsiteX0" fmla="*/ 0 w 1016000"/>
              <a:gd name="connsiteY0" fmla="*/ 0 h 12700"/>
              <a:gd name="connsiteX1" fmla="*/ 1016000 w 1016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6000" h="12700">
                <a:moveTo>
                  <a:pt x="0" y="0"/>
                </a:moveTo>
                <a:lnTo>
                  <a:pt x="1016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1C5AC473-A297-1C57-8C9A-7CABDC107784}"/>
              </a:ext>
            </a:extLst>
          </p:cNvPr>
          <p:cNvSpPr/>
          <p:nvPr/>
        </p:nvSpPr>
        <p:spPr>
          <a:xfrm>
            <a:off x="508000" y="4064000"/>
            <a:ext cx="3556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任意形状 37">
            <a:extLst>
              <a:ext uri="{FF2B5EF4-FFF2-40B4-BE49-F238E27FC236}">
                <a16:creationId xmlns:a16="http://schemas.microsoft.com/office/drawing/2014/main" id="{997A59EA-7BCD-E345-C1B3-31959A2740D7}"/>
              </a:ext>
            </a:extLst>
          </p:cNvPr>
          <p:cNvSpPr/>
          <p:nvPr/>
        </p:nvSpPr>
        <p:spPr>
          <a:xfrm>
            <a:off x="736600" y="4290885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C7120070-A3A4-C5B0-EF4E-560947671BA9}"/>
              </a:ext>
            </a:extLst>
          </p:cNvPr>
          <p:cNvSpPr txBox="1"/>
          <p:nvPr/>
        </p:nvSpPr>
        <p:spPr>
          <a:xfrm>
            <a:off x="773189" y="43848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📋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92F205A4-1B0B-F589-8BE0-87F2E2BC5C06}"/>
              </a:ext>
            </a:extLst>
          </p:cNvPr>
          <p:cNvSpPr txBox="1"/>
          <p:nvPr/>
        </p:nvSpPr>
        <p:spPr>
          <a:xfrm>
            <a:off x="1972310" y="4295965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知识结构化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1A815EF-9834-77ED-16AE-F5A38BB9BB06}"/>
              </a:ext>
            </a:extLst>
          </p:cNvPr>
          <p:cNvSpPr txBox="1"/>
          <p:nvPr/>
        </p:nvSpPr>
        <p:spPr>
          <a:xfrm>
            <a:off x="1686560" y="4651565"/>
            <a:ext cx="17363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测试知识从散落文档变为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9D7807F-379D-44B4-42A3-2857048D73E4}"/>
              </a:ext>
            </a:extLst>
          </p:cNvPr>
          <p:cNvSpPr txBox="1"/>
          <p:nvPr/>
        </p:nvSpPr>
        <p:spPr>
          <a:xfrm>
            <a:off x="1750060" y="4905565"/>
            <a:ext cx="15953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可查询、可复用的资产</a:t>
            </a: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0DA32F34-9714-22FD-005D-95D8B5072F7F}"/>
              </a:ext>
            </a:extLst>
          </p:cNvPr>
          <p:cNvSpPr/>
          <p:nvPr/>
        </p:nvSpPr>
        <p:spPr>
          <a:xfrm>
            <a:off x="4318000" y="4064000"/>
            <a:ext cx="3556000" cy="12700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任意形状 43">
            <a:extLst>
              <a:ext uri="{FF2B5EF4-FFF2-40B4-BE49-F238E27FC236}">
                <a16:creationId xmlns:a16="http://schemas.microsoft.com/office/drawing/2014/main" id="{0CDAB401-17F3-9BF7-2658-47743A793952}"/>
              </a:ext>
            </a:extLst>
          </p:cNvPr>
          <p:cNvSpPr/>
          <p:nvPr/>
        </p:nvSpPr>
        <p:spPr>
          <a:xfrm>
            <a:off x="4546600" y="4290885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BB9160D-6B96-61FA-F92B-D285CC7A6F7E}"/>
              </a:ext>
            </a:extLst>
          </p:cNvPr>
          <p:cNvSpPr txBox="1"/>
          <p:nvPr/>
        </p:nvSpPr>
        <p:spPr>
          <a:xfrm>
            <a:off x="4583189" y="43848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🔗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CE78C114-ECE2-769F-25E1-452BEBD803E8}"/>
              </a:ext>
            </a:extLst>
          </p:cNvPr>
          <p:cNvSpPr txBox="1"/>
          <p:nvPr/>
        </p:nvSpPr>
        <p:spPr>
          <a:xfrm>
            <a:off x="5782310" y="4295965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端到端追溯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FADB106-D427-0081-67B9-2E335294E0BF}"/>
              </a:ext>
            </a:extLst>
          </p:cNvPr>
          <p:cNvSpPr txBox="1"/>
          <p:nvPr/>
        </p:nvSpPr>
        <p:spPr>
          <a:xfrm>
            <a:off x="5483860" y="4651565"/>
            <a:ext cx="183896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视点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9A48FBFF-6040-B9E4-C035-4701343ACA06}"/>
              </a:ext>
            </a:extLst>
          </p:cNvPr>
          <p:cNvSpPr txBox="1"/>
          <p:nvPr/>
        </p:nvSpPr>
        <p:spPr>
          <a:xfrm>
            <a:off x="5814060" y="4905565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全链路可追溯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C1A0EF8-F7D5-4BAD-8FA9-1DE6EC4A5AC5}"/>
              </a:ext>
            </a:extLst>
          </p:cNvPr>
          <p:cNvSpPr/>
          <p:nvPr/>
        </p:nvSpPr>
        <p:spPr>
          <a:xfrm>
            <a:off x="8128000" y="4064000"/>
            <a:ext cx="3556000" cy="1270000"/>
          </a:xfrm>
          <a:prstGeom prst="roundRect">
            <a:avLst/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任意形状 49">
            <a:extLst>
              <a:ext uri="{FF2B5EF4-FFF2-40B4-BE49-F238E27FC236}">
                <a16:creationId xmlns:a16="http://schemas.microsoft.com/office/drawing/2014/main" id="{EBA23514-9965-B2D8-2093-F969E7C91915}"/>
              </a:ext>
            </a:extLst>
          </p:cNvPr>
          <p:cNvSpPr/>
          <p:nvPr/>
        </p:nvSpPr>
        <p:spPr>
          <a:xfrm>
            <a:off x="8356600" y="4290885"/>
            <a:ext cx="558800" cy="558800"/>
          </a:xfrm>
          <a:custGeom>
            <a:avLst/>
            <a:gdLst>
              <a:gd name="connsiteX0" fmla="*/ 558800 w 558800"/>
              <a:gd name="connsiteY0" fmla="*/ 279400 h 558800"/>
              <a:gd name="connsiteX1" fmla="*/ 279400 w 558800"/>
              <a:gd name="connsiteY1" fmla="*/ 558800 h 558800"/>
              <a:gd name="connsiteX2" fmla="*/ 0 w 558800"/>
              <a:gd name="connsiteY2" fmla="*/ 279400 h 558800"/>
              <a:gd name="connsiteX3" fmla="*/ 279400 w 558800"/>
              <a:gd name="connsiteY3" fmla="*/ 0 h 558800"/>
              <a:gd name="connsiteX4" fmla="*/ 558800 w 558800"/>
              <a:gd name="connsiteY4" fmla="*/ 2794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8800" h="558800">
                <a:moveTo>
                  <a:pt x="558800" y="279400"/>
                </a:moveTo>
                <a:cubicBezTo>
                  <a:pt x="558800" y="433708"/>
                  <a:pt x="433708" y="558800"/>
                  <a:pt x="279400" y="558800"/>
                </a:cubicBezTo>
                <a:cubicBezTo>
                  <a:pt x="125092" y="558800"/>
                  <a:pt x="0" y="433708"/>
                  <a:pt x="0" y="279400"/>
                </a:cubicBezTo>
                <a:cubicBezTo>
                  <a:pt x="0" y="125092"/>
                  <a:pt x="125092" y="0"/>
                  <a:pt x="279400" y="0"/>
                </a:cubicBezTo>
                <a:cubicBezTo>
                  <a:pt x="433708" y="0"/>
                  <a:pt x="558800" y="125092"/>
                  <a:pt x="558800" y="2794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8A689F75-CF59-8852-8E2B-66F680B2EC89}"/>
              </a:ext>
            </a:extLst>
          </p:cNvPr>
          <p:cNvSpPr txBox="1"/>
          <p:nvPr/>
        </p:nvSpPr>
        <p:spPr>
          <a:xfrm>
            <a:off x="8393189" y="4384865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🤝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4454E7F4-7646-2C3F-7BD6-C2BFF74BF733}"/>
              </a:ext>
            </a:extLst>
          </p:cNvPr>
          <p:cNvSpPr txBox="1"/>
          <p:nvPr/>
        </p:nvSpPr>
        <p:spPr>
          <a:xfrm>
            <a:off x="9674860" y="4295965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 dirty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人机协作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B0440D21-1EF7-B507-3887-3B6239274D79}"/>
              </a:ext>
            </a:extLst>
          </p:cNvPr>
          <p:cNvSpPr txBox="1"/>
          <p:nvPr/>
        </p:nvSpPr>
        <p:spPr>
          <a:xfrm>
            <a:off x="9566910" y="4651565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处理繁重工作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F935152C-A662-1681-D807-DBEE982BAAFC}"/>
              </a:ext>
            </a:extLst>
          </p:cNvPr>
          <p:cNvSpPr txBox="1"/>
          <p:nvPr/>
        </p:nvSpPr>
        <p:spPr>
          <a:xfrm>
            <a:off x="9497060" y="4905565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人专注高价值决策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5F4C1323-FD87-9043-FF24-E0351B1AE087}"/>
              </a:ext>
            </a:extLst>
          </p:cNvPr>
          <p:cNvSpPr/>
          <p:nvPr/>
        </p:nvSpPr>
        <p:spPr>
          <a:xfrm>
            <a:off x="508000" y="5588000"/>
            <a:ext cx="10782643" cy="1016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32DDF520-1960-1BA9-48A5-A7BD774195FF}"/>
              </a:ext>
            </a:extLst>
          </p:cNvPr>
          <p:cNvSpPr txBox="1"/>
          <p:nvPr/>
        </p:nvSpPr>
        <p:spPr>
          <a:xfrm>
            <a:off x="1285472" y="5930288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投资回报</a:t>
            </a:r>
          </a:p>
        </p:txBody>
      </p:sp>
      <p:sp>
        <p:nvSpPr>
          <p:cNvPr id="57" name="任意形状 56">
            <a:extLst>
              <a:ext uri="{FF2B5EF4-FFF2-40B4-BE49-F238E27FC236}">
                <a16:creationId xmlns:a16="http://schemas.microsoft.com/office/drawing/2014/main" id="{CBC5133F-19F7-D516-7A7D-677D4B323F41}"/>
              </a:ext>
            </a:extLst>
          </p:cNvPr>
          <p:cNvSpPr/>
          <p:nvPr/>
        </p:nvSpPr>
        <p:spPr>
          <a:xfrm>
            <a:off x="2540000" y="5715000"/>
            <a:ext cx="12700" cy="698500"/>
          </a:xfrm>
          <a:custGeom>
            <a:avLst/>
            <a:gdLst>
              <a:gd name="connsiteX0" fmla="*/ 0 w 12700"/>
              <a:gd name="connsiteY0" fmla="*/ 0 h 698500"/>
              <a:gd name="connsiteX1" fmla="*/ 0 w 12700"/>
              <a:gd name="connsiteY1" fmla="*/ 698500 h 698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698500">
                <a:moveTo>
                  <a:pt x="0" y="0"/>
                </a:moveTo>
                <a:lnTo>
                  <a:pt x="0" y="69850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52C73493-EA87-C0F0-5166-CA1769147C05}"/>
              </a:ext>
            </a:extLst>
          </p:cNvPr>
          <p:cNvSpPr txBox="1"/>
          <p:nvPr/>
        </p:nvSpPr>
        <p:spPr>
          <a:xfrm>
            <a:off x="3464560" y="5720080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短期（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1-3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月）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A82211D6-CFBF-05C5-EF15-5AFF07BBB099}"/>
              </a:ext>
            </a:extLst>
          </p:cNvPr>
          <p:cNvSpPr txBox="1"/>
          <p:nvPr/>
        </p:nvSpPr>
        <p:spPr>
          <a:xfrm>
            <a:off x="3464560" y="5986780"/>
            <a:ext cx="136127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测试设计效率提升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E92ED381-2957-221E-41E9-DE17CA2A6500}"/>
              </a:ext>
            </a:extLst>
          </p:cNvPr>
          <p:cNvSpPr txBox="1"/>
          <p:nvPr/>
        </p:nvSpPr>
        <p:spPr>
          <a:xfrm>
            <a:off x="3464560" y="6177280"/>
            <a:ext cx="1091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知识统一管理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0F893FBD-37BC-E0AD-85AE-D459E84A4490}"/>
              </a:ext>
            </a:extLst>
          </p:cNvPr>
          <p:cNvSpPr txBox="1"/>
          <p:nvPr/>
        </p:nvSpPr>
        <p:spPr>
          <a:xfrm>
            <a:off x="6258560" y="5720080"/>
            <a:ext cx="111761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中期（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3-6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月）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AC7D08CF-F681-E869-C58C-C99287883F64}"/>
              </a:ext>
            </a:extLst>
          </p:cNvPr>
          <p:cNvSpPr txBox="1"/>
          <p:nvPr/>
        </p:nvSpPr>
        <p:spPr>
          <a:xfrm>
            <a:off x="6258560" y="5986780"/>
            <a:ext cx="9573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质量可视化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949F49BC-CC09-6968-40FA-1ABE3E205FC3}"/>
              </a:ext>
            </a:extLst>
          </p:cNvPr>
          <p:cNvSpPr txBox="1"/>
          <p:nvPr/>
        </p:nvSpPr>
        <p:spPr>
          <a:xfrm>
            <a:off x="6258560" y="6177280"/>
            <a:ext cx="1091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团队协作改善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D450FA85-DFA3-1AE5-3C73-08DA6973BF8E}"/>
              </a:ext>
            </a:extLst>
          </p:cNvPr>
          <p:cNvSpPr txBox="1"/>
          <p:nvPr/>
        </p:nvSpPr>
        <p:spPr>
          <a:xfrm>
            <a:off x="9052560" y="5720080"/>
            <a:ext cx="10775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长期（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月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+</a:t>
            </a:r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）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0BD15A36-AA2E-2985-48D1-F5ADDE58F90A}"/>
              </a:ext>
            </a:extLst>
          </p:cNvPr>
          <p:cNvSpPr txBox="1"/>
          <p:nvPr/>
        </p:nvSpPr>
        <p:spPr>
          <a:xfrm>
            <a:off x="9052560" y="5986780"/>
            <a:ext cx="1091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知识资产积累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89C7EB22-C1EA-59B4-8825-FA3C356D41B1}"/>
              </a:ext>
            </a:extLst>
          </p:cNvPr>
          <p:cNvSpPr txBox="1"/>
          <p:nvPr/>
        </p:nvSpPr>
        <p:spPr>
          <a:xfrm>
            <a:off x="9052560" y="6177280"/>
            <a:ext cx="10919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持续改进闭环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A889060F-4A5E-13DB-F96B-91E820E2BBCC}"/>
              </a:ext>
            </a:extLst>
          </p:cNvPr>
          <p:cNvSpPr txBox="1"/>
          <p:nvPr/>
        </p:nvSpPr>
        <p:spPr>
          <a:xfrm>
            <a:off x="11338560" y="6418580"/>
            <a:ext cx="63671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15 / 19</a:t>
            </a:r>
          </a:p>
        </p:txBody>
      </p:sp>
    </p:spTree>
    <p:extLst>
      <p:ext uri="{BB962C8B-B14F-4D97-AF65-F5344CB8AC3E}">
        <p14:creationId xmlns:p14="http://schemas.microsoft.com/office/powerpoint/2010/main" val="3759407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D4FCC-B0C2-6D48-EDE8-B55C18DDCE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9E1EA153-5E52-29F2-CA65-AF96BFDC6EE3}"/>
              </a:ext>
            </a:extLst>
          </p:cNvPr>
          <p:cNvSpPr/>
          <p:nvPr/>
        </p:nvSpPr>
        <p:spPr>
          <a:xfrm>
            <a:off x="-2540" y="28338"/>
            <a:ext cx="12192000" cy="6858000"/>
          </a:xfrm>
          <a:prstGeom prst="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0A23234D-EF84-6E2D-9235-1F291F6C240D}"/>
              </a:ext>
            </a:extLst>
          </p:cNvPr>
          <p:cNvSpPr/>
          <p:nvPr/>
        </p:nvSpPr>
        <p:spPr>
          <a:xfrm>
            <a:off x="0" y="0"/>
            <a:ext cx="12192000" cy="889000"/>
          </a:xfrm>
          <a:custGeom>
            <a:avLst/>
            <a:gdLst>
              <a:gd name="connsiteX0" fmla="*/ 0 w 12192000"/>
              <a:gd name="connsiteY0" fmla="*/ 0 h 889000"/>
              <a:gd name="connsiteX1" fmla="*/ 12192000 w 12192000"/>
              <a:gd name="connsiteY1" fmla="*/ 0 h 889000"/>
              <a:gd name="connsiteX2" fmla="*/ 12192000 w 12192000"/>
              <a:gd name="connsiteY2" fmla="*/ 889000 h 889000"/>
              <a:gd name="connsiteX3" fmla="*/ 0 w 12192000"/>
              <a:gd name="connsiteY3" fmla="*/ 889000 h 88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889000">
                <a:moveTo>
                  <a:pt x="0" y="0"/>
                </a:moveTo>
                <a:lnTo>
                  <a:pt x="12192000" y="0"/>
                </a:lnTo>
                <a:lnTo>
                  <a:pt x="12192000" y="889000"/>
                </a:lnTo>
                <a:lnTo>
                  <a:pt x="0" y="889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30CF8A2-002D-DBC4-25FC-66B43E6BDC65}"/>
              </a:ext>
            </a:extLst>
          </p:cNvPr>
          <p:cNvSpPr txBox="1"/>
          <p:nvPr/>
        </p:nvSpPr>
        <p:spPr>
          <a:xfrm>
            <a:off x="543560" y="23368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技术架构概览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D9DF839F-E22B-6C49-4ED2-C2B87672EF9D}"/>
              </a:ext>
            </a:extLst>
          </p:cNvPr>
          <p:cNvSpPr/>
          <p:nvPr/>
        </p:nvSpPr>
        <p:spPr>
          <a:xfrm>
            <a:off x="635000" y="698500"/>
            <a:ext cx="1270000" cy="38100"/>
          </a:xfrm>
          <a:custGeom>
            <a:avLst/>
            <a:gdLst>
              <a:gd name="connsiteX0" fmla="*/ 0 w 1270000"/>
              <a:gd name="connsiteY0" fmla="*/ 0 h 38100"/>
              <a:gd name="connsiteX1" fmla="*/ 1270000 w 1270000"/>
              <a:gd name="connsiteY1" fmla="*/ 0 h 38100"/>
              <a:gd name="connsiteX2" fmla="*/ 1270000 w 1270000"/>
              <a:gd name="connsiteY2" fmla="*/ 38100 h 38100"/>
              <a:gd name="connsiteX3" fmla="*/ 0 w 1270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38100">
                <a:moveTo>
                  <a:pt x="0" y="0"/>
                </a:moveTo>
                <a:lnTo>
                  <a:pt x="1270000" y="0"/>
                </a:lnTo>
                <a:lnTo>
                  <a:pt x="1270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445E009B-577E-A4CE-9261-5E6738C0F26D}"/>
              </a:ext>
            </a:extLst>
          </p:cNvPr>
          <p:cNvSpPr/>
          <p:nvPr/>
        </p:nvSpPr>
        <p:spPr>
          <a:xfrm>
            <a:off x="381000" y="1016000"/>
            <a:ext cx="7620000" cy="713179"/>
          </a:xfrm>
          <a:prstGeom prst="roundRect">
            <a:avLst>
              <a:gd name="adj" fmla="val 8232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0C308D3-F911-6290-B664-3586B53BD134}"/>
              </a:ext>
            </a:extLst>
          </p:cNvPr>
          <p:cNvSpPr txBox="1"/>
          <p:nvPr/>
        </p:nvSpPr>
        <p:spPr>
          <a:xfrm>
            <a:off x="416560" y="1235659"/>
            <a:ext cx="631374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用户层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FCB576E3-B6C3-DFC0-4D9A-A1835AA11967}"/>
              </a:ext>
            </a:extLst>
          </p:cNvPr>
          <p:cNvSpPr/>
          <p:nvPr/>
        </p:nvSpPr>
        <p:spPr>
          <a:xfrm>
            <a:off x="1270000" y="1130109"/>
            <a:ext cx="1079500" cy="484962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7ADB178-A0E8-3FCD-9201-1C97CC7D9DC7}"/>
              </a:ext>
            </a:extLst>
          </p:cNvPr>
          <p:cNvSpPr txBox="1"/>
          <p:nvPr/>
        </p:nvSpPr>
        <p:spPr>
          <a:xfrm>
            <a:off x="1426210" y="1249923"/>
            <a:ext cx="810240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</a:t>
            </a:r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浏览器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C003AE9E-EBB7-67CF-9620-D244CBDB7030}"/>
              </a:ext>
            </a:extLst>
          </p:cNvPr>
          <p:cNvSpPr/>
          <p:nvPr/>
        </p:nvSpPr>
        <p:spPr>
          <a:xfrm>
            <a:off x="2476500" y="1130109"/>
            <a:ext cx="1206500" cy="484962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40464CC-B176-B5F3-2B84-AD3088931C83}"/>
              </a:ext>
            </a:extLst>
          </p:cNvPr>
          <p:cNvSpPr txBox="1"/>
          <p:nvPr/>
        </p:nvSpPr>
        <p:spPr>
          <a:xfrm>
            <a:off x="2753360" y="1164341"/>
            <a:ext cx="673331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VS Code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5542CB34-FB31-3695-56BE-C22DE42720B7}"/>
              </a:ext>
            </a:extLst>
          </p:cNvPr>
          <p:cNvSpPr txBox="1"/>
          <p:nvPr/>
        </p:nvSpPr>
        <p:spPr>
          <a:xfrm>
            <a:off x="2715260" y="1364031"/>
            <a:ext cx="80099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Copilot Agent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1A083863-3247-1DCE-8B9D-F5A8BD7F63B0}"/>
              </a:ext>
            </a:extLst>
          </p:cNvPr>
          <p:cNvSpPr/>
          <p:nvPr/>
        </p:nvSpPr>
        <p:spPr>
          <a:xfrm>
            <a:off x="3810000" y="1130109"/>
            <a:ext cx="1079500" cy="484962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19F7010-555E-4094-9AF6-6777443EEF0C}"/>
              </a:ext>
            </a:extLst>
          </p:cNvPr>
          <p:cNvSpPr txBox="1"/>
          <p:nvPr/>
        </p:nvSpPr>
        <p:spPr>
          <a:xfrm>
            <a:off x="4067810" y="1164341"/>
            <a:ext cx="588083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Claude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C0B82EC1-98CE-4293-6BD3-DCC6853B6B6F}"/>
              </a:ext>
            </a:extLst>
          </p:cNvPr>
          <p:cNvSpPr txBox="1"/>
          <p:nvPr/>
        </p:nvSpPr>
        <p:spPr>
          <a:xfrm>
            <a:off x="4086860" y="1364031"/>
            <a:ext cx="56477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Desktop</a:t>
            </a:r>
          </a:p>
        </p:txBody>
      </p:sp>
      <p:sp>
        <p:nvSpPr>
          <p:cNvPr id="19" name="圆角矩形 18">
            <a:extLst>
              <a:ext uri="{FF2B5EF4-FFF2-40B4-BE49-F238E27FC236}">
                <a16:creationId xmlns:a16="http://schemas.microsoft.com/office/drawing/2014/main" id="{2D60D7ED-A380-F25B-A3A7-657054FFE93B}"/>
              </a:ext>
            </a:extLst>
          </p:cNvPr>
          <p:cNvSpPr/>
          <p:nvPr/>
        </p:nvSpPr>
        <p:spPr>
          <a:xfrm>
            <a:off x="5016500" y="1130109"/>
            <a:ext cx="889000" cy="484962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C825300E-B85B-4677-3BD1-FD712BEA345E}"/>
              </a:ext>
            </a:extLst>
          </p:cNvPr>
          <p:cNvSpPr txBox="1"/>
          <p:nvPr/>
        </p:nvSpPr>
        <p:spPr>
          <a:xfrm>
            <a:off x="5102860" y="1249923"/>
            <a:ext cx="737662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</a:t>
            </a:r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客户端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74CD8DEE-590F-A920-C106-34A0359CE563}"/>
              </a:ext>
            </a:extLst>
          </p:cNvPr>
          <p:cNvSpPr/>
          <p:nvPr/>
        </p:nvSpPr>
        <p:spPr>
          <a:xfrm>
            <a:off x="6032500" y="1130109"/>
            <a:ext cx="1016000" cy="484962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E4524DF-05F8-B9F0-E53F-76C780999311}"/>
              </a:ext>
            </a:extLst>
          </p:cNvPr>
          <p:cNvSpPr txBox="1"/>
          <p:nvPr/>
        </p:nvSpPr>
        <p:spPr>
          <a:xfrm>
            <a:off x="6182360" y="1164341"/>
            <a:ext cx="785498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Playwright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FCF1981-09F7-C91C-EE68-D57A9E25C09D}"/>
              </a:ext>
            </a:extLst>
          </p:cNvPr>
          <p:cNvSpPr txBox="1"/>
          <p:nvPr/>
        </p:nvSpPr>
        <p:spPr>
          <a:xfrm>
            <a:off x="6303010" y="1364031"/>
            <a:ext cx="51482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Runner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A2D84350-AE56-12FF-E4FF-322280F0F95B}"/>
              </a:ext>
            </a:extLst>
          </p:cNvPr>
          <p:cNvSpPr/>
          <p:nvPr/>
        </p:nvSpPr>
        <p:spPr>
          <a:xfrm>
            <a:off x="7175500" y="1130109"/>
            <a:ext cx="698500" cy="484962"/>
          </a:xfrm>
          <a:prstGeom prst="roundRect">
            <a:avLst/>
          </a:prstGeom>
          <a:solidFill>
            <a:srgbClr val="7F7F7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ADF5D1FE-4A68-C506-9416-0F7AB5EF7BD7}"/>
              </a:ext>
            </a:extLst>
          </p:cNvPr>
          <p:cNvSpPr txBox="1"/>
          <p:nvPr/>
        </p:nvSpPr>
        <p:spPr>
          <a:xfrm>
            <a:off x="7344410" y="1278450"/>
            <a:ext cx="38533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curl</a:t>
            </a: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333B1219-2A00-FB8D-DDEA-6EEA1DB96FF5}"/>
              </a:ext>
            </a:extLst>
          </p:cNvPr>
          <p:cNvSpPr/>
          <p:nvPr/>
        </p:nvSpPr>
        <p:spPr>
          <a:xfrm>
            <a:off x="381000" y="1943133"/>
            <a:ext cx="3556000" cy="1640312"/>
          </a:xfrm>
          <a:prstGeom prst="roundRect">
            <a:avLst>
              <a:gd name="adj" fmla="val 4055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E96F9377-78E2-48F2-7A94-2FC1179F48F6}"/>
              </a:ext>
            </a:extLst>
          </p:cNvPr>
          <p:cNvSpPr txBox="1"/>
          <p:nvPr/>
        </p:nvSpPr>
        <p:spPr>
          <a:xfrm>
            <a:off x="416560" y="2005893"/>
            <a:ext cx="2154555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前端</a:t>
            </a:r>
            <a:r>
              <a:rPr lang="zh-CN" altLang="en-US" sz="105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React 18 + Ant Design 5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1966AA5B-D7BE-98E7-4DCE-234CFA975DFA}"/>
              </a:ext>
            </a:extLst>
          </p:cNvPr>
          <p:cNvSpPr/>
          <p:nvPr/>
        </p:nvSpPr>
        <p:spPr>
          <a:xfrm>
            <a:off x="482600" y="2328250"/>
            <a:ext cx="1587500" cy="1141087"/>
          </a:xfrm>
          <a:prstGeom prst="roundRect">
            <a:avLst>
              <a:gd name="adj" fmla="val 6123"/>
            </a:avLst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9062D95A-E6B1-591B-65E5-AA52E270A11A}"/>
              </a:ext>
            </a:extLst>
          </p:cNvPr>
          <p:cNvSpPr txBox="1"/>
          <p:nvPr/>
        </p:nvSpPr>
        <p:spPr>
          <a:xfrm>
            <a:off x="778510" y="2348219"/>
            <a:ext cx="103138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页面模块</a:t>
            </a:r>
            <a:r>
              <a:rPr lang="zh-CN" altLang="en-US" sz="8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(Pages)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D74FB77-3A54-ACDC-F894-E6844C752527}"/>
              </a:ext>
            </a:extLst>
          </p:cNvPr>
          <p:cNvSpPr txBox="1"/>
          <p:nvPr/>
        </p:nvSpPr>
        <p:spPr>
          <a:xfrm>
            <a:off x="480060" y="2547909"/>
            <a:ext cx="120125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ProjectDetail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项目详情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9951E78-89EE-8D7F-49DE-6602ACEA33A3}"/>
              </a:ext>
            </a:extLst>
          </p:cNvPr>
          <p:cNvSpPr txBox="1"/>
          <p:nvPr/>
        </p:nvSpPr>
        <p:spPr>
          <a:xfrm>
            <a:off x="480060" y="2719072"/>
            <a:ext cx="1397094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RequirementManagement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D8362E3-906B-2065-ADC6-F877AA02A062}"/>
              </a:ext>
            </a:extLst>
          </p:cNvPr>
          <p:cNvSpPr txBox="1"/>
          <p:nvPr/>
        </p:nvSpPr>
        <p:spPr>
          <a:xfrm>
            <a:off x="480060" y="2861708"/>
            <a:ext cx="135339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ManualTestTabs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手工用例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BD5A382-BB08-BFF6-B0F4-71DA3F4A91F8}"/>
              </a:ext>
            </a:extLst>
          </p:cNvPr>
          <p:cNvSpPr txBox="1"/>
          <p:nvPr/>
        </p:nvSpPr>
        <p:spPr>
          <a:xfrm>
            <a:off x="480060" y="3032871"/>
            <a:ext cx="111871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DefectManagement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AD5876E-10EE-B46F-780A-6F8AE1A2E21A}"/>
              </a:ext>
            </a:extLst>
          </p:cNvPr>
          <p:cNvSpPr txBox="1"/>
          <p:nvPr/>
        </p:nvSpPr>
        <p:spPr>
          <a:xfrm>
            <a:off x="480060" y="3189770"/>
            <a:ext cx="126599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TestExecution AIReport</a:t>
            </a: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7C04FE98-D757-19DC-AAE6-85208601C396}"/>
              </a:ext>
            </a:extLst>
          </p:cNvPr>
          <p:cNvSpPr/>
          <p:nvPr/>
        </p:nvSpPr>
        <p:spPr>
          <a:xfrm>
            <a:off x="2159000" y="2328250"/>
            <a:ext cx="1676400" cy="1141087"/>
          </a:xfrm>
          <a:prstGeom prst="roundRect">
            <a:avLst>
              <a:gd name="adj" fmla="val 6123"/>
            </a:avLst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7C58D79-1C29-9260-A631-3858921DBCED}"/>
              </a:ext>
            </a:extLst>
          </p:cNvPr>
          <p:cNvSpPr txBox="1"/>
          <p:nvPr/>
        </p:nvSpPr>
        <p:spPr>
          <a:xfrm>
            <a:off x="2702560" y="2348219"/>
            <a:ext cx="61805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基础设施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BC356C96-6318-21E3-4308-C7D000954DE0}"/>
              </a:ext>
            </a:extLst>
          </p:cNvPr>
          <p:cNvSpPr txBox="1"/>
          <p:nvPr/>
        </p:nvSpPr>
        <p:spPr>
          <a:xfrm>
            <a:off x="2156460" y="2547909"/>
            <a:ext cx="100360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Redux Toolkit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状态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6DDA1A2-4A23-F360-761B-D6A0EBCB212C}"/>
              </a:ext>
            </a:extLst>
          </p:cNvPr>
          <p:cNvSpPr txBox="1"/>
          <p:nvPr/>
        </p:nvSpPr>
        <p:spPr>
          <a:xfrm>
            <a:off x="2156460" y="2704808"/>
            <a:ext cx="96766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React Router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路由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5A28B2DC-D278-43A0-769F-15007D99F8BD}"/>
              </a:ext>
            </a:extLst>
          </p:cNvPr>
          <p:cNvSpPr txBox="1"/>
          <p:nvPr/>
        </p:nvSpPr>
        <p:spPr>
          <a:xfrm>
            <a:off x="2156460" y="2861708"/>
            <a:ext cx="95622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Axios HTTP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客户端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D0E18B6-1768-A387-274C-C6CE0A0351AE}"/>
              </a:ext>
            </a:extLst>
          </p:cNvPr>
          <p:cNvSpPr txBox="1"/>
          <p:nvPr/>
        </p:nvSpPr>
        <p:spPr>
          <a:xfrm>
            <a:off x="2156460" y="3018607"/>
            <a:ext cx="116402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i18next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国际化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zh/en/ja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C02FFF3-B7D3-C550-47CF-1A9E9FC2CDA9}"/>
              </a:ext>
            </a:extLst>
          </p:cNvPr>
          <p:cNvSpPr txBox="1"/>
          <p:nvPr/>
        </p:nvSpPr>
        <p:spPr>
          <a:xfrm>
            <a:off x="2156460" y="3175507"/>
            <a:ext cx="1115474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JWT localStorage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存储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C52F643A-AE38-7F6C-8AC7-0CB2FA23E44E}"/>
              </a:ext>
            </a:extLst>
          </p:cNvPr>
          <p:cNvSpPr/>
          <p:nvPr/>
        </p:nvSpPr>
        <p:spPr>
          <a:xfrm>
            <a:off x="4064000" y="1943133"/>
            <a:ext cx="3937000" cy="1640312"/>
          </a:xfrm>
          <a:prstGeom prst="roundRect">
            <a:avLst>
              <a:gd name="adj" fmla="val 4108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2FB0529-3137-B307-A650-3A37859157A5}"/>
              </a:ext>
            </a:extLst>
          </p:cNvPr>
          <p:cNvSpPr txBox="1"/>
          <p:nvPr/>
        </p:nvSpPr>
        <p:spPr>
          <a:xfrm>
            <a:off x="4099560" y="2020156"/>
            <a:ext cx="1822762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 dirty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 Server (Go) :16410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50FF8EC-3494-D963-87A4-08084DBEF35E}"/>
              </a:ext>
            </a:extLst>
          </p:cNvPr>
          <p:cNvSpPr txBox="1"/>
          <p:nvPr/>
        </p:nvSpPr>
        <p:spPr>
          <a:xfrm>
            <a:off x="6258560" y="2048684"/>
            <a:ext cx="1108185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协议</a:t>
            </a:r>
            <a:r>
              <a:rPr lang="zh-CN" altLang="en-US" sz="90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2025-06-18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12826F94-8C03-AF91-01C9-9512DFCA00D5}"/>
              </a:ext>
            </a:extLst>
          </p:cNvPr>
          <p:cNvSpPr/>
          <p:nvPr/>
        </p:nvSpPr>
        <p:spPr>
          <a:xfrm>
            <a:off x="4165600" y="2328250"/>
            <a:ext cx="1841500" cy="1141087"/>
          </a:xfrm>
          <a:prstGeom prst="roundRect">
            <a:avLst>
              <a:gd name="adj" fmla="val 6123"/>
            </a:avLst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A96005B8-B334-C93C-3090-DF31090EB2F8}"/>
              </a:ext>
            </a:extLst>
          </p:cNvPr>
          <p:cNvSpPr txBox="1"/>
          <p:nvPr/>
        </p:nvSpPr>
        <p:spPr>
          <a:xfrm>
            <a:off x="4664710" y="2348219"/>
            <a:ext cx="87615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37</a:t>
            </a:r>
            <a:r>
              <a:rPr lang="zh-CN" altLang="en-US" sz="8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个</a:t>
            </a:r>
            <a:r>
              <a:rPr lang="zh-CN" altLang="en-US" sz="8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8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463A366-2657-8729-958A-E3F676F960B3}"/>
              </a:ext>
            </a:extLst>
          </p:cNvPr>
          <p:cNvSpPr txBox="1"/>
          <p:nvPr/>
        </p:nvSpPr>
        <p:spPr>
          <a:xfrm>
            <a:off x="4163060" y="2547909"/>
            <a:ext cx="88269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需求管理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4 tools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803D2BF8-D382-9CF6-A697-79015C61C248}"/>
              </a:ext>
            </a:extLst>
          </p:cNvPr>
          <p:cNvSpPr txBox="1"/>
          <p:nvPr/>
        </p:nvSpPr>
        <p:spPr>
          <a:xfrm>
            <a:off x="4163060" y="2704808"/>
            <a:ext cx="88269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测试视点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4 tools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E28856CF-CB3C-9BFC-3B70-5802CBD8822F}"/>
              </a:ext>
            </a:extLst>
          </p:cNvPr>
          <p:cNvSpPr txBox="1"/>
          <p:nvPr/>
        </p:nvSpPr>
        <p:spPr>
          <a:xfrm>
            <a:off x="4163060" y="2861708"/>
            <a:ext cx="129674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手工用例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6 | Web 5 | API 5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DB9E390E-30A2-14FC-8A9E-0BFB43BCCC40}"/>
              </a:ext>
            </a:extLst>
          </p:cNvPr>
          <p:cNvSpPr txBox="1"/>
          <p:nvPr/>
        </p:nvSpPr>
        <p:spPr>
          <a:xfrm>
            <a:off x="4163060" y="3018607"/>
            <a:ext cx="98073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执行任务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4 |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2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0A34B742-C96B-5727-9F4A-B106B6768720}"/>
              </a:ext>
            </a:extLst>
          </p:cNvPr>
          <p:cNvSpPr txBox="1"/>
          <p:nvPr/>
        </p:nvSpPr>
        <p:spPr>
          <a:xfrm>
            <a:off x="4163060" y="3175507"/>
            <a:ext cx="140195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报告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2 |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评审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1 |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原始文档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2</a:t>
            </a: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DED7B115-52B7-932C-5635-034D849872CE}"/>
              </a:ext>
            </a:extLst>
          </p:cNvPr>
          <p:cNvSpPr/>
          <p:nvPr/>
        </p:nvSpPr>
        <p:spPr>
          <a:xfrm>
            <a:off x="6096000" y="2328250"/>
            <a:ext cx="1803400" cy="1141087"/>
          </a:xfrm>
          <a:prstGeom prst="roundRect">
            <a:avLst>
              <a:gd name="adj" fmla="val 7177"/>
            </a:avLst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08D112C4-9442-BEB7-6C38-477CC1D7DC78}"/>
              </a:ext>
            </a:extLst>
          </p:cNvPr>
          <p:cNvSpPr txBox="1"/>
          <p:nvPr/>
        </p:nvSpPr>
        <p:spPr>
          <a:xfrm>
            <a:off x="6753860" y="2348219"/>
            <a:ext cx="51149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传输层</a:t>
            </a:r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FF471CC7-655A-2FA3-8457-D7E94D318C21}"/>
              </a:ext>
            </a:extLst>
          </p:cNvPr>
          <p:cNvSpPr/>
          <p:nvPr/>
        </p:nvSpPr>
        <p:spPr>
          <a:xfrm>
            <a:off x="6197600" y="2627785"/>
            <a:ext cx="698500" cy="256745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86B8E976-3E7E-0DD1-A64C-97495BEE95AF}"/>
              </a:ext>
            </a:extLst>
          </p:cNvPr>
          <p:cNvSpPr txBox="1"/>
          <p:nvPr/>
        </p:nvSpPr>
        <p:spPr>
          <a:xfrm>
            <a:off x="6341778" y="2640185"/>
            <a:ext cx="41878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stdio</a:t>
            </a:r>
          </a:p>
        </p:txBody>
      </p:sp>
      <p:sp>
        <p:nvSpPr>
          <p:cNvPr id="60" name="圆角矩形 59">
            <a:extLst>
              <a:ext uri="{FF2B5EF4-FFF2-40B4-BE49-F238E27FC236}">
                <a16:creationId xmlns:a16="http://schemas.microsoft.com/office/drawing/2014/main" id="{6341CC0F-00A5-2DEC-51A7-1170C56074D2}"/>
              </a:ext>
            </a:extLst>
          </p:cNvPr>
          <p:cNvSpPr/>
          <p:nvPr/>
        </p:nvSpPr>
        <p:spPr>
          <a:xfrm>
            <a:off x="6985000" y="2627785"/>
            <a:ext cx="825500" cy="256745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BE2731C-F16B-64AD-49FC-40A56563A12E}"/>
              </a:ext>
            </a:extLst>
          </p:cNvPr>
          <p:cNvSpPr txBox="1"/>
          <p:nvPr/>
        </p:nvSpPr>
        <p:spPr>
          <a:xfrm>
            <a:off x="7072028" y="2640185"/>
            <a:ext cx="60735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 SSE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DBDE3B87-84F8-BE29-A945-151681A07C29}"/>
              </a:ext>
            </a:extLst>
          </p:cNvPr>
          <p:cNvSpPr txBox="1"/>
          <p:nvPr/>
        </p:nvSpPr>
        <p:spPr>
          <a:xfrm>
            <a:off x="6093460" y="2947289"/>
            <a:ext cx="79935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JSON-RPC 2.0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DF9DC033-2F82-4CCA-0B5D-A1F4BF742B87}"/>
              </a:ext>
            </a:extLst>
          </p:cNvPr>
          <p:cNvSpPr txBox="1"/>
          <p:nvPr/>
        </p:nvSpPr>
        <p:spPr>
          <a:xfrm>
            <a:off x="6093460" y="3089925"/>
            <a:ext cx="94968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Bearer Token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认证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80B75089-D243-B68E-1A1E-EA58ED4CF3A1}"/>
              </a:ext>
            </a:extLst>
          </p:cNvPr>
          <p:cNvSpPr txBox="1"/>
          <p:nvPr/>
        </p:nvSpPr>
        <p:spPr>
          <a:xfrm>
            <a:off x="6093460" y="3246825"/>
            <a:ext cx="124171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BackendClient HTTP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代理</a:t>
            </a:r>
          </a:p>
        </p:txBody>
      </p:sp>
      <p:sp>
        <p:nvSpPr>
          <p:cNvPr id="65" name="圆角矩形 64">
            <a:extLst>
              <a:ext uri="{FF2B5EF4-FFF2-40B4-BE49-F238E27FC236}">
                <a16:creationId xmlns:a16="http://schemas.microsoft.com/office/drawing/2014/main" id="{CE548975-689A-38F4-11C5-026DC4F2D662}"/>
              </a:ext>
            </a:extLst>
          </p:cNvPr>
          <p:cNvSpPr/>
          <p:nvPr/>
        </p:nvSpPr>
        <p:spPr>
          <a:xfrm>
            <a:off x="8128000" y="1016000"/>
            <a:ext cx="1778000" cy="2567445"/>
          </a:xfrm>
          <a:prstGeom prst="roundRect">
            <a:avLst>
              <a:gd name="adj" fmla="val 5378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FF02AF40-6122-48EC-AD72-7117754E7DC9}"/>
              </a:ext>
            </a:extLst>
          </p:cNvPr>
          <p:cNvSpPr txBox="1"/>
          <p:nvPr/>
        </p:nvSpPr>
        <p:spPr>
          <a:xfrm>
            <a:off x="8163560" y="1093023"/>
            <a:ext cx="744260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安全架构</a:t>
            </a:r>
          </a:p>
        </p:txBody>
      </p:sp>
      <p:sp>
        <p:nvSpPr>
          <p:cNvPr id="67" name="圆角矩形 66">
            <a:extLst>
              <a:ext uri="{FF2B5EF4-FFF2-40B4-BE49-F238E27FC236}">
                <a16:creationId xmlns:a16="http://schemas.microsoft.com/office/drawing/2014/main" id="{0F3C31D6-8433-4181-9F39-430BF1CE20B8}"/>
              </a:ext>
            </a:extLst>
          </p:cNvPr>
          <p:cNvSpPr/>
          <p:nvPr/>
        </p:nvSpPr>
        <p:spPr>
          <a:xfrm>
            <a:off x="8255000" y="1344062"/>
            <a:ext cx="1524000" cy="14264"/>
          </a:xfrm>
          <a:prstGeom prst="roundRect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027E3973-D2BB-C0B4-5D31-8604254FCCE5}"/>
              </a:ext>
            </a:extLst>
          </p:cNvPr>
          <p:cNvSpPr txBox="1"/>
          <p:nvPr/>
        </p:nvSpPr>
        <p:spPr>
          <a:xfrm>
            <a:off x="8163560" y="1378295"/>
            <a:ext cx="90230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HTTPS TLS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加密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0A092A63-B62F-8879-A988-CE4062802814}"/>
              </a:ext>
            </a:extLst>
          </p:cNvPr>
          <p:cNvSpPr txBox="1"/>
          <p:nvPr/>
        </p:nvSpPr>
        <p:spPr>
          <a:xfrm>
            <a:off x="8163560" y="1549458"/>
            <a:ext cx="117535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JWT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认证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+ API Token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7FA24D6B-5920-EED8-C627-0B48A3F80012}"/>
              </a:ext>
            </a:extLst>
          </p:cNvPr>
          <p:cNvSpPr txBox="1"/>
          <p:nvPr/>
        </p:nvSpPr>
        <p:spPr>
          <a:xfrm>
            <a:off x="8163560" y="1720621"/>
            <a:ext cx="903934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bcrypt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密码哈希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60FFFCE6-3B5D-12F9-FACC-5E6061467C29}"/>
              </a:ext>
            </a:extLst>
          </p:cNvPr>
          <p:cNvSpPr txBox="1"/>
          <p:nvPr/>
        </p:nvSpPr>
        <p:spPr>
          <a:xfrm>
            <a:off x="8163560" y="1891784"/>
            <a:ext cx="86471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RBAC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角色权限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66DFCD18-357A-10CE-4143-DDD0B7806C08}"/>
              </a:ext>
            </a:extLst>
          </p:cNvPr>
          <p:cNvSpPr txBox="1"/>
          <p:nvPr/>
        </p:nvSpPr>
        <p:spPr>
          <a:xfrm>
            <a:off x="8255000" y="2023627"/>
            <a:ext cx="1220931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system_admin/</a:t>
            </a:r>
            <a:endParaRPr lang="en-US" altLang="zh-CN" sz="700" spc="0" baseline="0" dirty="0">
              <a:ln/>
              <a:solidFill>
                <a:srgbClr val="7F7F7F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/>
              <a:sym typeface="Arial"/>
              <a:rtl val="0"/>
            </a:endParaRPr>
          </a:p>
          <a:p>
            <a:pPr algn="l"/>
            <a:r>
              <a:rPr lang="zh-CN" altLang="en-US" sz="7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project_admin/member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855D082E-CB12-E4D9-B343-5B17737F405D}"/>
              </a:ext>
            </a:extLst>
          </p:cNvPr>
          <p:cNvSpPr txBox="1"/>
          <p:nvPr/>
        </p:nvSpPr>
        <p:spPr>
          <a:xfrm>
            <a:off x="8163560" y="2398564"/>
            <a:ext cx="882819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扩展性设计</a:t>
            </a:r>
          </a:p>
        </p:txBody>
      </p:sp>
      <p:sp>
        <p:nvSpPr>
          <p:cNvPr id="74" name="圆角矩形 73">
            <a:extLst>
              <a:ext uri="{FF2B5EF4-FFF2-40B4-BE49-F238E27FC236}">
                <a16:creationId xmlns:a16="http://schemas.microsoft.com/office/drawing/2014/main" id="{0440BDD5-2C82-8217-2C99-BD9A2404B860}"/>
              </a:ext>
            </a:extLst>
          </p:cNvPr>
          <p:cNvSpPr/>
          <p:nvPr/>
        </p:nvSpPr>
        <p:spPr>
          <a:xfrm>
            <a:off x="8255000" y="2649603"/>
            <a:ext cx="1524000" cy="14264"/>
          </a:xfrm>
          <a:prstGeom prst="roundRect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6320FB7F-ED8F-770C-1329-A317AB1B7D74}"/>
              </a:ext>
            </a:extLst>
          </p:cNvPr>
          <p:cNvSpPr txBox="1"/>
          <p:nvPr/>
        </p:nvSpPr>
        <p:spPr>
          <a:xfrm>
            <a:off x="8163560" y="2683836"/>
            <a:ext cx="110328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MCP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工具插件化注册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934BC95C-6F7B-5C9F-CAB5-D0FB874B5A06}"/>
              </a:ext>
            </a:extLst>
          </p:cNvPr>
          <p:cNvSpPr txBox="1"/>
          <p:nvPr/>
        </p:nvSpPr>
        <p:spPr>
          <a:xfrm>
            <a:off x="8163560" y="2854999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多数据库驱动支持</a:t>
            </a: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47B47BD1-0F4B-43B5-209F-708D128EEBC2}"/>
              </a:ext>
            </a:extLst>
          </p:cNvPr>
          <p:cNvSpPr txBox="1"/>
          <p:nvPr/>
        </p:nvSpPr>
        <p:spPr>
          <a:xfrm>
            <a:off x="8163560" y="3026162"/>
            <a:ext cx="89739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前端模块懒加载</a:t>
            </a:r>
          </a:p>
        </p:txBody>
      </p:sp>
      <p:sp>
        <p:nvSpPr>
          <p:cNvPr id="78" name="文本框 77">
            <a:extLst>
              <a:ext uri="{FF2B5EF4-FFF2-40B4-BE49-F238E27FC236}">
                <a16:creationId xmlns:a16="http://schemas.microsoft.com/office/drawing/2014/main" id="{EFD12A59-C221-D55C-7425-97B32E32111D}"/>
              </a:ext>
            </a:extLst>
          </p:cNvPr>
          <p:cNvSpPr txBox="1"/>
          <p:nvPr/>
        </p:nvSpPr>
        <p:spPr>
          <a:xfrm>
            <a:off x="8163560" y="3197325"/>
            <a:ext cx="103628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i18next</a:t>
            </a:r>
            <a:r>
              <a:rPr lang="zh-CN" altLang="en-US" sz="7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动态语言包</a:t>
            </a: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D38E07F-E950-009C-7121-06C8438AD1B2}"/>
              </a:ext>
            </a:extLst>
          </p:cNvPr>
          <p:cNvSpPr txBox="1"/>
          <p:nvPr/>
        </p:nvSpPr>
        <p:spPr>
          <a:xfrm>
            <a:off x="8163560" y="3368488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环境变量配置隔离</a:t>
            </a:r>
          </a:p>
        </p:txBody>
      </p:sp>
      <p:sp>
        <p:nvSpPr>
          <p:cNvPr id="80" name="圆角矩形 79">
            <a:extLst>
              <a:ext uri="{FF2B5EF4-FFF2-40B4-BE49-F238E27FC236}">
                <a16:creationId xmlns:a16="http://schemas.microsoft.com/office/drawing/2014/main" id="{CC9DA1A7-83F3-0EBE-4511-8342EAD3A937}"/>
              </a:ext>
            </a:extLst>
          </p:cNvPr>
          <p:cNvSpPr/>
          <p:nvPr/>
        </p:nvSpPr>
        <p:spPr>
          <a:xfrm>
            <a:off x="381000" y="3726081"/>
            <a:ext cx="7620000" cy="1854266"/>
          </a:xfrm>
          <a:prstGeom prst="roundRect">
            <a:avLst>
              <a:gd name="adj" fmla="val 7646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1" name="文本框 80">
            <a:extLst>
              <a:ext uri="{FF2B5EF4-FFF2-40B4-BE49-F238E27FC236}">
                <a16:creationId xmlns:a16="http://schemas.microsoft.com/office/drawing/2014/main" id="{53ED935A-9145-96F5-EBCD-7E18B6FF1EA6}"/>
              </a:ext>
            </a:extLst>
          </p:cNvPr>
          <p:cNvSpPr txBox="1"/>
          <p:nvPr/>
        </p:nvSpPr>
        <p:spPr>
          <a:xfrm>
            <a:off x="416560" y="3788841"/>
            <a:ext cx="2666003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后端</a:t>
            </a:r>
            <a:r>
              <a:rPr lang="zh-CN" altLang="en-US" sz="105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Go 1.24 + Gin Framework :8443</a:t>
            </a: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F9E41850-FD8F-3EDC-AADA-2FCF0A45F14E}"/>
              </a:ext>
            </a:extLst>
          </p:cNvPr>
          <p:cNvSpPr txBox="1"/>
          <p:nvPr/>
        </p:nvSpPr>
        <p:spPr>
          <a:xfrm>
            <a:off x="3464560" y="3831632"/>
            <a:ext cx="2520337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分层架构</a:t>
            </a:r>
            <a:r>
              <a:rPr lang="zh-CN" altLang="en-US" sz="9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: Handler → Service → Repository</a:t>
            </a:r>
          </a:p>
        </p:txBody>
      </p:sp>
      <p:sp>
        <p:nvSpPr>
          <p:cNvPr id="83" name="圆角矩形 82">
            <a:extLst>
              <a:ext uri="{FF2B5EF4-FFF2-40B4-BE49-F238E27FC236}">
                <a16:creationId xmlns:a16="http://schemas.microsoft.com/office/drawing/2014/main" id="{BA5ABA09-0DB6-F43B-08EE-0903C429C687}"/>
              </a:ext>
            </a:extLst>
          </p:cNvPr>
          <p:cNvSpPr/>
          <p:nvPr/>
        </p:nvSpPr>
        <p:spPr>
          <a:xfrm>
            <a:off x="482600" y="4096934"/>
            <a:ext cx="1714500" cy="1355041"/>
          </a:xfrm>
          <a:prstGeom prst="roundRect">
            <a:avLst>
              <a:gd name="adj" fmla="val 7788"/>
            </a:avLst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2B151C0F-767E-C928-4F0D-5CEB88353287}"/>
              </a:ext>
            </a:extLst>
          </p:cNvPr>
          <p:cNvSpPr txBox="1"/>
          <p:nvPr/>
        </p:nvSpPr>
        <p:spPr>
          <a:xfrm>
            <a:off x="918210" y="4145430"/>
            <a:ext cx="90066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Handlers (27)</a:t>
            </a:r>
          </a:p>
        </p:txBody>
      </p:sp>
      <p:sp>
        <p:nvSpPr>
          <p:cNvPr id="85" name="文本框 84">
            <a:extLst>
              <a:ext uri="{FF2B5EF4-FFF2-40B4-BE49-F238E27FC236}">
                <a16:creationId xmlns:a16="http://schemas.microsoft.com/office/drawing/2014/main" id="{D8ADBD50-FDF1-3A57-4011-B0E567B31E15}"/>
              </a:ext>
            </a:extLst>
          </p:cNvPr>
          <p:cNvSpPr txBox="1"/>
          <p:nvPr/>
        </p:nvSpPr>
        <p:spPr>
          <a:xfrm>
            <a:off x="480060" y="4359384"/>
            <a:ext cx="123686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auth project user profile</a:t>
            </a: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45792F3F-0DC8-EF7A-7F83-BB71953946CE}"/>
              </a:ext>
            </a:extLst>
          </p:cNvPr>
          <p:cNvSpPr txBox="1"/>
          <p:nvPr/>
        </p:nvSpPr>
        <p:spPr>
          <a:xfrm>
            <a:off x="480060" y="4516284"/>
            <a:ext cx="143755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manual_cases auto_test_case</a:t>
            </a: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F5EF7E45-12AD-DF4B-2E1A-A555E618600A}"/>
              </a:ext>
            </a:extLst>
          </p:cNvPr>
          <p:cNvSpPr txBox="1"/>
          <p:nvPr/>
        </p:nvSpPr>
        <p:spPr>
          <a:xfrm>
            <a:off x="480060" y="4673183"/>
            <a:ext cx="141813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api_test_case execution_task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BB446013-7676-14E1-D1CD-3C44F58B1CAC}"/>
              </a:ext>
            </a:extLst>
          </p:cNvPr>
          <p:cNvSpPr txBox="1"/>
          <p:nvPr/>
        </p:nvSpPr>
        <p:spPr>
          <a:xfrm>
            <a:off x="480060" y="4830082"/>
            <a:ext cx="14764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defect requirement viewpoint</a:t>
            </a:r>
          </a:p>
        </p:txBody>
      </p:sp>
      <p:sp>
        <p:nvSpPr>
          <p:cNvPr id="89" name="文本框 88">
            <a:extLst>
              <a:ext uri="{FF2B5EF4-FFF2-40B4-BE49-F238E27FC236}">
                <a16:creationId xmlns:a16="http://schemas.microsoft.com/office/drawing/2014/main" id="{0F3B5A7E-2612-564F-3622-A3BD45B2E06F}"/>
              </a:ext>
            </a:extLst>
          </p:cNvPr>
          <p:cNvSpPr txBox="1"/>
          <p:nvPr/>
        </p:nvSpPr>
        <p:spPr>
          <a:xfrm>
            <a:off x="480060" y="4986982"/>
            <a:ext cx="122067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review version ai_report</a:t>
            </a: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EB91520-3B57-405E-534A-5B38AE043FD8}"/>
              </a:ext>
            </a:extLst>
          </p:cNvPr>
          <p:cNvSpPr txBox="1"/>
          <p:nvPr/>
        </p:nvSpPr>
        <p:spPr>
          <a:xfrm>
            <a:off x="480060" y="5143881"/>
            <a:ext cx="145697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import export raw_document</a:t>
            </a:r>
          </a:p>
        </p:txBody>
      </p:sp>
      <p:sp>
        <p:nvSpPr>
          <p:cNvPr id="91" name="圆角矩形 90">
            <a:extLst>
              <a:ext uri="{FF2B5EF4-FFF2-40B4-BE49-F238E27FC236}">
                <a16:creationId xmlns:a16="http://schemas.microsoft.com/office/drawing/2014/main" id="{51140BF3-E14A-2D87-6F76-F9D2A65EB865}"/>
              </a:ext>
            </a:extLst>
          </p:cNvPr>
          <p:cNvSpPr/>
          <p:nvPr/>
        </p:nvSpPr>
        <p:spPr>
          <a:xfrm>
            <a:off x="2286000" y="4096934"/>
            <a:ext cx="1714500" cy="1355041"/>
          </a:xfrm>
          <a:prstGeom prst="roundRect">
            <a:avLst>
              <a:gd name="adj" fmla="val 8676"/>
            </a:avLst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F4C7C702-E506-3047-5AE5-7B0C673B5EDE}"/>
              </a:ext>
            </a:extLst>
          </p:cNvPr>
          <p:cNvSpPr txBox="1"/>
          <p:nvPr/>
        </p:nvSpPr>
        <p:spPr>
          <a:xfrm>
            <a:off x="2734310" y="4145430"/>
            <a:ext cx="85491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Services (28)</a:t>
            </a:r>
          </a:p>
        </p:txBody>
      </p:sp>
      <p:sp>
        <p:nvSpPr>
          <p:cNvPr id="93" name="文本框 92">
            <a:extLst>
              <a:ext uri="{FF2B5EF4-FFF2-40B4-BE49-F238E27FC236}">
                <a16:creationId xmlns:a16="http://schemas.microsoft.com/office/drawing/2014/main" id="{1162E10F-E78A-D5DA-7FBE-176E9522462F}"/>
              </a:ext>
            </a:extLst>
          </p:cNvPr>
          <p:cNvSpPr txBox="1"/>
          <p:nvPr/>
        </p:nvSpPr>
        <p:spPr>
          <a:xfrm>
            <a:off x="2283460" y="4359384"/>
            <a:ext cx="13890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auth_service project_service</a:t>
            </a: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D2417EFD-3012-A2FC-0D8A-BD30D08393B9}"/>
              </a:ext>
            </a:extLst>
          </p:cNvPr>
          <p:cNvSpPr txBox="1"/>
          <p:nvPr/>
        </p:nvSpPr>
        <p:spPr>
          <a:xfrm>
            <a:off x="2283460" y="4516284"/>
            <a:ext cx="127570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manual_test_case_service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8F4C0841-2AEA-1CB1-220B-A1C1C72D5476}"/>
              </a:ext>
            </a:extLst>
          </p:cNvPr>
          <p:cNvSpPr txBox="1"/>
          <p:nvPr/>
        </p:nvSpPr>
        <p:spPr>
          <a:xfrm>
            <a:off x="2283460" y="4673183"/>
            <a:ext cx="115431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auto_test_case_service</a:t>
            </a:r>
          </a:p>
        </p:txBody>
      </p:sp>
      <p:sp>
        <p:nvSpPr>
          <p:cNvPr id="96" name="文本框 95">
            <a:extLst>
              <a:ext uri="{FF2B5EF4-FFF2-40B4-BE49-F238E27FC236}">
                <a16:creationId xmlns:a16="http://schemas.microsoft.com/office/drawing/2014/main" id="{C684DC79-2817-985A-41B1-415FAD04DA0F}"/>
              </a:ext>
            </a:extLst>
          </p:cNvPr>
          <p:cNvSpPr txBox="1"/>
          <p:nvPr/>
        </p:nvSpPr>
        <p:spPr>
          <a:xfrm>
            <a:off x="2283460" y="4830082"/>
            <a:ext cx="109838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api_test_case_service</a:t>
            </a: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122322CE-86A6-BFE4-3921-6716A5B43E44}"/>
              </a:ext>
            </a:extLst>
          </p:cNvPr>
          <p:cNvSpPr txBox="1"/>
          <p:nvPr/>
        </p:nvSpPr>
        <p:spPr>
          <a:xfrm>
            <a:off x="2283460" y="4986982"/>
            <a:ext cx="116241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execution_task_service</a:t>
            </a:r>
          </a:p>
        </p:txBody>
      </p:sp>
      <p:sp>
        <p:nvSpPr>
          <p:cNvPr id="98" name="文本框 97">
            <a:extLst>
              <a:ext uri="{FF2B5EF4-FFF2-40B4-BE49-F238E27FC236}">
                <a16:creationId xmlns:a16="http://schemas.microsoft.com/office/drawing/2014/main" id="{3623550F-DBA1-351C-AA41-EA15D1FD0215}"/>
              </a:ext>
            </a:extLst>
          </p:cNvPr>
          <p:cNvSpPr txBox="1"/>
          <p:nvPr/>
        </p:nvSpPr>
        <p:spPr>
          <a:xfrm>
            <a:off x="2283460" y="5143881"/>
            <a:ext cx="145859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defect excel version ai_report</a:t>
            </a:r>
          </a:p>
        </p:txBody>
      </p:sp>
      <p:sp>
        <p:nvSpPr>
          <p:cNvPr id="99" name="圆角矩形 98">
            <a:extLst>
              <a:ext uri="{FF2B5EF4-FFF2-40B4-BE49-F238E27FC236}">
                <a16:creationId xmlns:a16="http://schemas.microsoft.com/office/drawing/2014/main" id="{2D0355A3-646D-3436-0FCD-D9A59F3646DE}"/>
              </a:ext>
            </a:extLst>
          </p:cNvPr>
          <p:cNvSpPr/>
          <p:nvPr/>
        </p:nvSpPr>
        <p:spPr>
          <a:xfrm>
            <a:off x="4089400" y="4096934"/>
            <a:ext cx="1714500" cy="1355041"/>
          </a:xfrm>
          <a:prstGeom prst="roundRect">
            <a:avLst>
              <a:gd name="adj" fmla="val 7788"/>
            </a:avLst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0" name="文本框 99">
            <a:extLst>
              <a:ext uri="{FF2B5EF4-FFF2-40B4-BE49-F238E27FC236}">
                <a16:creationId xmlns:a16="http://schemas.microsoft.com/office/drawing/2014/main" id="{BEE8A281-3875-30EA-7745-EAC575239EE6}"/>
              </a:ext>
            </a:extLst>
          </p:cNvPr>
          <p:cNvSpPr txBox="1"/>
          <p:nvPr/>
        </p:nvSpPr>
        <p:spPr>
          <a:xfrm>
            <a:off x="4436110" y="4145430"/>
            <a:ext cx="1083675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Repositories (24)</a:t>
            </a: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409FB12B-10A1-6904-853B-76016BF932D2}"/>
              </a:ext>
            </a:extLst>
          </p:cNvPr>
          <p:cNvSpPr txBox="1"/>
          <p:nvPr/>
        </p:nvSpPr>
        <p:spPr>
          <a:xfrm>
            <a:off x="4086860" y="4359384"/>
            <a:ext cx="118992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user_repo project_repo</a:t>
            </a:r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22CAD229-0AD8-5940-9BA7-1CEE10D424AB}"/>
              </a:ext>
            </a:extLst>
          </p:cNvPr>
          <p:cNvSpPr txBox="1"/>
          <p:nvPr/>
        </p:nvSpPr>
        <p:spPr>
          <a:xfrm>
            <a:off x="4086860" y="4516284"/>
            <a:ext cx="118183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manual_test_case_repo</a:t>
            </a: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C835FD61-AFED-E429-D9F6-628C5BC2FC4E}"/>
              </a:ext>
            </a:extLst>
          </p:cNvPr>
          <p:cNvSpPr txBox="1"/>
          <p:nvPr/>
        </p:nvSpPr>
        <p:spPr>
          <a:xfrm>
            <a:off x="4086860" y="4673183"/>
            <a:ext cx="107060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auto_test_case_repo</a:t>
            </a: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2E7A8130-7C46-BCF3-E785-B5BDD1DC24B7}"/>
              </a:ext>
            </a:extLst>
          </p:cNvPr>
          <p:cNvSpPr txBox="1"/>
          <p:nvPr/>
        </p:nvSpPr>
        <p:spPr>
          <a:xfrm>
            <a:off x="4086860" y="4830082"/>
            <a:ext cx="100360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api_test_case_repo</a:t>
            </a: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1FDCAD88-D2C9-AB57-26E9-2160DBC62BB3}"/>
              </a:ext>
            </a:extLst>
          </p:cNvPr>
          <p:cNvSpPr txBox="1"/>
          <p:nvPr/>
        </p:nvSpPr>
        <p:spPr>
          <a:xfrm>
            <a:off x="4086860" y="4986982"/>
            <a:ext cx="107877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execution_task_repo</a:t>
            </a:r>
          </a:p>
        </p:txBody>
      </p:sp>
      <p:sp>
        <p:nvSpPr>
          <p:cNvPr id="106" name="文本框 105">
            <a:extLst>
              <a:ext uri="{FF2B5EF4-FFF2-40B4-BE49-F238E27FC236}">
                <a16:creationId xmlns:a16="http://schemas.microsoft.com/office/drawing/2014/main" id="{5FAE9FD7-1443-5A0D-4E36-4BF49BBA3EAD}"/>
              </a:ext>
            </a:extLst>
          </p:cNvPr>
          <p:cNvSpPr txBox="1"/>
          <p:nvPr/>
        </p:nvSpPr>
        <p:spPr>
          <a:xfrm>
            <a:off x="4086860" y="5143881"/>
            <a:ext cx="150877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defect_repo requirement_repo</a:t>
            </a:r>
          </a:p>
        </p:txBody>
      </p:sp>
      <p:sp>
        <p:nvSpPr>
          <p:cNvPr id="107" name="圆角矩形 106">
            <a:extLst>
              <a:ext uri="{FF2B5EF4-FFF2-40B4-BE49-F238E27FC236}">
                <a16:creationId xmlns:a16="http://schemas.microsoft.com/office/drawing/2014/main" id="{61C08419-AC28-EDD5-76DA-FF3C9D6FD14D}"/>
              </a:ext>
            </a:extLst>
          </p:cNvPr>
          <p:cNvSpPr/>
          <p:nvPr/>
        </p:nvSpPr>
        <p:spPr>
          <a:xfrm>
            <a:off x="5892800" y="4096934"/>
            <a:ext cx="2006600" cy="1355041"/>
          </a:xfrm>
          <a:prstGeom prst="roundRect">
            <a:avLst>
              <a:gd name="adj" fmla="val 7788"/>
            </a:avLst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8" name="文本框 107">
            <a:extLst>
              <a:ext uri="{FF2B5EF4-FFF2-40B4-BE49-F238E27FC236}">
                <a16:creationId xmlns:a16="http://schemas.microsoft.com/office/drawing/2014/main" id="{BAEDE28B-6B93-47F5-C298-28DFD823E6CD}"/>
              </a:ext>
            </a:extLst>
          </p:cNvPr>
          <p:cNvSpPr txBox="1"/>
          <p:nvPr/>
        </p:nvSpPr>
        <p:spPr>
          <a:xfrm>
            <a:off x="6353810" y="4145430"/>
            <a:ext cx="1196422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Models (24) GORM</a:t>
            </a: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45C0AE71-8D54-71DB-62C9-504444E687E8}"/>
              </a:ext>
            </a:extLst>
          </p:cNvPr>
          <p:cNvSpPr txBox="1"/>
          <p:nvPr/>
        </p:nvSpPr>
        <p:spPr>
          <a:xfrm>
            <a:off x="5890260" y="4359384"/>
            <a:ext cx="141166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User Project ProjectMember</a:t>
            </a:r>
          </a:p>
        </p:txBody>
      </p:sp>
      <p:sp>
        <p:nvSpPr>
          <p:cNvPr id="110" name="文本框 109">
            <a:extLst>
              <a:ext uri="{FF2B5EF4-FFF2-40B4-BE49-F238E27FC236}">
                <a16:creationId xmlns:a16="http://schemas.microsoft.com/office/drawing/2014/main" id="{E1B4A33D-F359-4F52-9E42-D4A23B466A4C}"/>
              </a:ext>
            </a:extLst>
          </p:cNvPr>
          <p:cNvSpPr txBox="1"/>
          <p:nvPr/>
        </p:nvSpPr>
        <p:spPr>
          <a:xfrm>
            <a:off x="5890260" y="4516284"/>
            <a:ext cx="160750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RequirementItem ViewpointItem</a:t>
            </a: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1B71370F-2ACA-0927-50CE-50B1B9E176F9}"/>
              </a:ext>
            </a:extLst>
          </p:cNvPr>
          <p:cNvSpPr txBox="1"/>
          <p:nvPr/>
        </p:nvSpPr>
        <p:spPr>
          <a:xfrm>
            <a:off x="5890260" y="4673183"/>
            <a:ext cx="151848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ManualTestCase AutoTestCase</a:t>
            </a:r>
          </a:p>
        </p:txBody>
      </p:sp>
      <p:sp>
        <p:nvSpPr>
          <p:cNvPr id="112" name="文本框 111">
            <a:extLst>
              <a:ext uri="{FF2B5EF4-FFF2-40B4-BE49-F238E27FC236}">
                <a16:creationId xmlns:a16="http://schemas.microsoft.com/office/drawing/2014/main" id="{4A4297C0-5A72-2588-633E-3E1DFB0259E2}"/>
              </a:ext>
            </a:extLst>
          </p:cNvPr>
          <p:cNvSpPr txBox="1"/>
          <p:nvPr/>
        </p:nvSpPr>
        <p:spPr>
          <a:xfrm>
            <a:off x="5890260" y="4830082"/>
            <a:ext cx="135825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ApiTestCase ExecutionTask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084F152E-A238-AB7A-841D-D9133B542D0A}"/>
              </a:ext>
            </a:extLst>
          </p:cNvPr>
          <p:cNvSpPr txBox="1"/>
          <p:nvPr/>
        </p:nvSpPr>
        <p:spPr>
          <a:xfrm>
            <a:off x="5890260" y="4986982"/>
            <a:ext cx="156703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Defect CaseReview CaseVersion</a:t>
            </a:r>
          </a:p>
        </p:txBody>
      </p:sp>
      <p:sp>
        <p:nvSpPr>
          <p:cNvPr id="114" name="文本框 113">
            <a:extLst>
              <a:ext uri="{FF2B5EF4-FFF2-40B4-BE49-F238E27FC236}">
                <a16:creationId xmlns:a16="http://schemas.microsoft.com/office/drawing/2014/main" id="{12450FC3-5895-F99F-957C-E62F5ADFCF25}"/>
              </a:ext>
            </a:extLst>
          </p:cNvPr>
          <p:cNvSpPr txBox="1"/>
          <p:nvPr/>
        </p:nvSpPr>
        <p:spPr>
          <a:xfrm>
            <a:off x="5890260" y="5143881"/>
            <a:ext cx="174345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AIReport CaseGroup RawDocument</a:t>
            </a:r>
          </a:p>
        </p:txBody>
      </p:sp>
      <p:sp>
        <p:nvSpPr>
          <p:cNvPr id="115" name="圆角矩形 114">
            <a:extLst>
              <a:ext uri="{FF2B5EF4-FFF2-40B4-BE49-F238E27FC236}">
                <a16:creationId xmlns:a16="http://schemas.microsoft.com/office/drawing/2014/main" id="{FB9B8042-0D77-388B-A4C6-77C13463DA14}"/>
              </a:ext>
            </a:extLst>
          </p:cNvPr>
          <p:cNvSpPr/>
          <p:nvPr/>
        </p:nvSpPr>
        <p:spPr>
          <a:xfrm>
            <a:off x="381000" y="5722983"/>
            <a:ext cx="7620000" cy="784497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AE9FC2B3-5AF9-0780-9711-27303D292B75}"/>
              </a:ext>
            </a:extLst>
          </p:cNvPr>
          <p:cNvSpPr txBox="1"/>
          <p:nvPr/>
        </p:nvSpPr>
        <p:spPr>
          <a:xfrm>
            <a:off x="430687" y="5957339"/>
            <a:ext cx="717232" cy="280928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数据层</a:t>
            </a:r>
          </a:p>
        </p:txBody>
      </p:sp>
      <p:sp>
        <p:nvSpPr>
          <p:cNvPr id="117" name="圆角矩形 116">
            <a:extLst>
              <a:ext uri="{FF2B5EF4-FFF2-40B4-BE49-F238E27FC236}">
                <a16:creationId xmlns:a16="http://schemas.microsoft.com/office/drawing/2014/main" id="{B3329312-C44D-0C0A-7CCF-FF9608BB4D73}"/>
              </a:ext>
            </a:extLst>
          </p:cNvPr>
          <p:cNvSpPr/>
          <p:nvPr/>
        </p:nvSpPr>
        <p:spPr>
          <a:xfrm>
            <a:off x="1397000" y="5837092"/>
            <a:ext cx="1397000" cy="542016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8" name="文本框 117">
            <a:extLst>
              <a:ext uri="{FF2B5EF4-FFF2-40B4-BE49-F238E27FC236}">
                <a16:creationId xmlns:a16="http://schemas.microsoft.com/office/drawing/2014/main" id="{5D0AAB2A-10B6-96F2-682C-0942C9B52ABB}"/>
              </a:ext>
            </a:extLst>
          </p:cNvPr>
          <p:cNvSpPr txBox="1"/>
          <p:nvPr/>
        </p:nvSpPr>
        <p:spPr>
          <a:xfrm>
            <a:off x="1616710" y="5914115"/>
            <a:ext cx="1016681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PostgreSQL 16</a:t>
            </a: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1A5B2206-571D-F35E-EEA7-3F55492D7E36}"/>
              </a:ext>
            </a:extLst>
          </p:cNvPr>
          <p:cNvSpPr txBox="1"/>
          <p:nvPr/>
        </p:nvSpPr>
        <p:spPr>
          <a:xfrm>
            <a:off x="1737360" y="6113805"/>
            <a:ext cx="74426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生产环境推荐</a:t>
            </a:r>
          </a:p>
        </p:txBody>
      </p:sp>
      <p:sp>
        <p:nvSpPr>
          <p:cNvPr id="120" name="圆角矩形 119">
            <a:extLst>
              <a:ext uri="{FF2B5EF4-FFF2-40B4-BE49-F238E27FC236}">
                <a16:creationId xmlns:a16="http://schemas.microsoft.com/office/drawing/2014/main" id="{45998BA5-301E-4CBB-BAEF-1B6B34455A31}"/>
              </a:ext>
            </a:extLst>
          </p:cNvPr>
          <p:cNvSpPr/>
          <p:nvPr/>
        </p:nvSpPr>
        <p:spPr>
          <a:xfrm>
            <a:off x="2921000" y="5837092"/>
            <a:ext cx="1143000" cy="542016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1" name="文本框 120">
            <a:extLst>
              <a:ext uri="{FF2B5EF4-FFF2-40B4-BE49-F238E27FC236}">
                <a16:creationId xmlns:a16="http://schemas.microsoft.com/office/drawing/2014/main" id="{F74CAC07-A9A2-D077-95B9-C5F4CD4F63E3}"/>
              </a:ext>
            </a:extLst>
          </p:cNvPr>
          <p:cNvSpPr txBox="1"/>
          <p:nvPr/>
        </p:nvSpPr>
        <p:spPr>
          <a:xfrm>
            <a:off x="3223260" y="5914115"/>
            <a:ext cx="566439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SQLite</a:t>
            </a: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EF05992A-480D-7373-62AA-1A5C20653C8C}"/>
              </a:ext>
            </a:extLst>
          </p:cNvPr>
          <p:cNvSpPr txBox="1"/>
          <p:nvPr/>
        </p:nvSpPr>
        <p:spPr>
          <a:xfrm>
            <a:off x="3223260" y="6113805"/>
            <a:ext cx="56477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开发环境</a:t>
            </a:r>
          </a:p>
        </p:txBody>
      </p:sp>
      <p:sp>
        <p:nvSpPr>
          <p:cNvPr id="123" name="圆角矩形 122">
            <a:extLst>
              <a:ext uri="{FF2B5EF4-FFF2-40B4-BE49-F238E27FC236}">
                <a16:creationId xmlns:a16="http://schemas.microsoft.com/office/drawing/2014/main" id="{561394CA-9DD9-28A4-3428-602905C4F4B5}"/>
              </a:ext>
            </a:extLst>
          </p:cNvPr>
          <p:cNvSpPr/>
          <p:nvPr/>
        </p:nvSpPr>
        <p:spPr>
          <a:xfrm>
            <a:off x="4191000" y="5837092"/>
            <a:ext cx="889000" cy="542016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4" name="文本框 123">
            <a:extLst>
              <a:ext uri="{FF2B5EF4-FFF2-40B4-BE49-F238E27FC236}">
                <a16:creationId xmlns:a16="http://schemas.microsoft.com/office/drawing/2014/main" id="{B98919B0-FEDB-0DA0-8735-CEF5ED238485}"/>
              </a:ext>
            </a:extLst>
          </p:cNvPr>
          <p:cNvSpPr txBox="1"/>
          <p:nvPr/>
        </p:nvSpPr>
        <p:spPr>
          <a:xfrm>
            <a:off x="4366260" y="5914115"/>
            <a:ext cx="574763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GORM</a:t>
            </a:r>
          </a:p>
        </p:txBody>
      </p:sp>
      <p:sp>
        <p:nvSpPr>
          <p:cNvPr id="125" name="文本框 124">
            <a:extLst>
              <a:ext uri="{FF2B5EF4-FFF2-40B4-BE49-F238E27FC236}">
                <a16:creationId xmlns:a16="http://schemas.microsoft.com/office/drawing/2014/main" id="{E66DB449-782F-A2C8-7D4E-09A15D1C5D47}"/>
              </a:ext>
            </a:extLst>
          </p:cNvPr>
          <p:cNvSpPr txBox="1"/>
          <p:nvPr/>
        </p:nvSpPr>
        <p:spPr>
          <a:xfrm>
            <a:off x="4442460" y="6128069"/>
            <a:ext cx="42550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ORM</a:t>
            </a:r>
          </a:p>
        </p:txBody>
      </p:sp>
      <p:sp>
        <p:nvSpPr>
          <p:cNvPr id="126" name="圆角矩形 125">
            <a:extLst>
              <a:ext uri="{FF2B5EF4-FFF2-40B4-BE49-F238E27FC236}">
                <a16:creationId xmlns:a16="http://schemas.microsoft.com/office/drawing/2014/main" id="{F930AB41-9E1F-488D-33AA-9DD2AAE8422B}"/>
              </a:ext>
            </a:extLst>
          </p:cNvPr>
          <p:cNvSpPr/>
          <p:nvPr/>
        </p:nvSpPr>
        <p:spPr>
          <a:xfrm>
            <a:off x="5207000" y="5837092"/>
            <a:ext cx="1270000" cy="542016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B66A8719-2333-169C-11B9-96B94203A488}"/>
              </a:ext>
            </a:extLst>
          </p:cNvPr>
          <p:cNvSpPr txBox="1"/>
          <p:nvPr/>
        </p:nvSpPr>
        <p:spPr>
          <a:xfrm>
            <a:off x="5483860" y="5914115"/>
            <a:ext cx="801993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Migrations</a:t>
            </a:r>
          </a:p>
        </p:txBody>
      </p:sp>
      <p:sp>
        <p:nvSpPr>
          <p:cNvPr id="128" name="文本框 127">
            <a:extLst>
              <a:ext uri="{FF2B5EF4-FFF2-40B4-BE49-F238E27FC236}">
                <a16:creationId xmlns:a16="http://schemas.microsoft.com/office/drawing/2014/main" id="{55CB95D6-675F-FAE1-DFCD-9D5293BF0854}"/>
              </a:ext>
            </a:extLst>
          </p:cNvPr>
          <p:cNvSpPr txBox="1"/>
          <p:nvPr/>
        </p:nvSpPr>
        <p:spPr>
          <a:xfrm>
            <a:off x="5477510" y="6113805"/>
            <a:ext cx="75360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57</a:t>
            </a:r>
            <a:r>
              <a:rPr lang="zh-CN" altLang="en-US" sz="7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个迁移脚本</a:t>
            </a:r>
          </a:p>
        </p:txBody>
      </p:sp>
      <p:sp>
        <p:nvSpPr>
          <p:cNvPr id="129" name="圆角矩形 128">
            <a:extLst>
              <a:ext uri="{FF2B5EF4-FFF2-40B4-BE49-F238E27FC236}">
                <a16:creationId xmlns:a16="http://schemas.microsoft.com/office/drawing/2014/main" id="{C6CF04A3-BE68-D3F1-D4A2-E04376A81318}"/>
              </a:ext>
            </a:extLst>
          </p:cNvPr>
          <p:cNvSpPr/>
          <p:nvPr/>
        </p:nvSpPr>
        <p:spPr>
          <a:xfrm>
            <a:off x="6604000" y="5837092"/>
            <a:ext cx="1270000" cy="542016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0A5E1124-B995-3085-BB36-A71DFF7215E3}"/>
              </a:ext>
            </a:extLst>
          </p:cNvPr>
          <p:cNvSpPr txBox="1"/>
          <p:nvPr/>
        </p:nvSpPr>
        <p:spPr>
          <a:xfrm>
            <a:off x="6944360" y="5847260"/>
            <a:ext cx="61805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架构约束</a:t>
            </a: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9C3E986B-BE8E-2F5D-49DB-E7E848609700}"/>
              </a:ext>
            </a:extLst>
          </p:cNvPr>
          <p:cNvSpPr txBox="1"/>
          <p:nvPr/>
        </p:nvSpPr>
        <p:spPr>
          <a:xfrm>
            <a:off x="6800982" y="6013086"/>
            <a:ext cx="90883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软删除</a:t>
            </a:r>
            <a:r>
              <a:rPr lang="zh-CN" altLang="en-US" sz="7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7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版本控制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E81BCD62-3B3C-6E60-75D0-E14DAA8D2274}"/>
              </a:ext>
            </a:extLst>
          </p:cNvPr>
          <p:cNvSpPr txBox="1"/>
          <p:nvPr/>
        </p:nvSpPr>
        <p:spPr>
          <a:xfrm>
            <a:off x="6762882" y="6169985"/>
            <a:ext cx="100034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分页查询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7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审计日志</a:t>
            </a:r>
          </a:p>
        </p:txBody>
      </p:sp>
      <p:sp>
        <p:nvSpPr>
          <p:cNvPr id="133" name="圆角矩形 132">
            <a:extLst>
              <a:ext uri="{FF2B5EF4-FFF2-40B4-BE49-F238E27FC236}">
                <a16:creationId xmlns:a16="http://schemas.microsoft.com/office/drawing/2014/main" id="{79A5A509-AD6B-5E4E-B263-808A2E6D16EC}"/>
              </a:ext>
            </a:extLst>
          </p:cNvPr>
          <p:cNvSpPr/>
          <p:nvPr/>
        </p:nvSpPr>
        <p:spPr>
          <a:xfrm>
            <a:off x="8128000" y="3702017"/>
            <a:ext cx="1778000" cy="2805463"/>
          </a:xfrm>
          <a:prstGeom prst="roundRect">
            <a:avLst>
              <a:gd name="adj" fmla="val 5378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4" name="文本框 133">
            <a:extLst>
              <a:ext uri="{FF2B5EF4-FFF2-40B4-BE49-F238E27FC236}">
                <a16:creationId xmlns:a16="http://schemas.microsoft.com/office/drawing/2014/main" id="{90418ECB-5E4C-8A5B-1768-A1DA131BF9AF}"/>
              </a:ext>
            </a:extLst>
          </p:cNvPr>
          <p:cNvSpPr txBox="1"/>
          <p:nvPr/>
        </p:nvSpPr>
        <p:spPr>
          <a:xfrm>
            <a:off x="8163560" y="3779040"/>
            <a:ext cx="1011778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请求处理流程</a:t>
            </a:r>
          </a:p>
        </p:txBody>
      </p:sp>
      <p:sp>
        <p:nvSpPr>
          <p:cNvPr id="135" name="圆角矩形 134">
            <a:extLst>
              <a:ext uri="{FF2B5EF4-FFF2-40B4-BE49-F238E27FC236}">
                <a16:creationId xmlns:a16="http://schemas.microsoft.com/office/drawing/2014/main" id="{AE2BBDA3-A974-466B-9CC8-348E91059A24}"/>
              </a:ext>
            </a:extLst>
          </p:cNvPr>
          <p:cNvSpPr/>
          <p:nvPr/>
        </p:nvSpPr>
        <p:spPr>
          <a:xfrm>
            <a:off x="8255000" y="4030079"/>
            <a:ext cx="1524000" cy="14264"/>
          </a:xfrm>
          <a:prstGeom prst="roundRect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6" name="圆角矩形 135">
            <a:extLst>
              <a:ext uri="{FF2B5EF4-FFF2-40B4-BE49-F238E27FC236}">
                <a16:creationId xmlns:a16="http://schemas.microsoft.com/office/drawing/2014/main" id="{57AB4C88-17BE-5D4A-61C5-32621C4265A7}"/>
              </a:ext>
            </a:extLst>
          </p:cNvPr>
          <p:cNvSpPr/>
          <p:nvPr/>
        </p:nvSpPr>
        <p:spPr>
          <a:xfrm>
            <a:off x="8282404" y="4129925"/>
            <a:ext cx="1460500" cy="313799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84DA3121-9F0C-DA49-EBF3-22DCB36DD1BB}"/>
              </a:ext>
            </a:extLst>
          </p:cNvPr>
          <p:cNvSpPr txBox="1"/>
          <p:nvPr/>
        </p:nvSpPr>
        <p:spPr>
          <a:xfrm>
            <a:off x="8471776" y="4164464"/>
            <a:ext cx="108530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</a:t>
            </a:r>
            <a:r>
              <a:rPr lang="zh-CN" altLang="en-US" sz="7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请求</a:t>
            </a:r>
            <a:r>
              <a:rPr lang="zh-CN" altLang="en-US" sz="7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/ MCP</a:t>
            </a:r>
            <a:r>
              <a:rPr lang="zh-CN" altLang="en-US" sz="7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调用</a:t>
            </a:r>
          </a:p>
        </p:txBody>
      </p:sp>
      <p:sp>
        <p:nvSpPr>
          <p:cNvPr id="138" name="合并 137">
            <a:extLst>
              <a:ext uri="{FF2B5EF4-FFF2-40B4-BE49-F238E27FC236}">
                <a16:creationId xmlns:a16="http://schemas.microsoft.com/office/drawing/2014/main" id="{EC75B1AF-A45C-61F5-408E-AA1C30A9C996}"/>
              </a:ext>
            </a:extLst>
          </p:cNvPr>
          <p:cNvSpPr/>
          <p:nvPr/>
        </p:nvSpPr>
        <p:spPr>
          <a:xfrm flipH="1">
            <a:off x="8996778" y="4509079"/>
            <a:ext cx="45719" cy="58230"/>
          </a:xfrm>
          <a:prstGeom prst="flowChartMerge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9" name="圆角矩形 138">
            <a:extLst>
              <a:ext uri="{FF2B5EF4-FFF2-40B4-BE49-F238E27FC236}">
                <a16:creationId xmlns:a16="http://schemas.microsoft.com/office/drawing/2014/main" id="{7EF739AA-5E77-FD62-8801-4B5DACF7D006}"/>
              </a:ext>
            </a:extLst>
          </p:cNvPr>
          <p:cNvSpPr/>
          <p:nvPr/>
        </p:nvSpPr>
        <p:spPr>
          <a:xfrm>
            <a:off x="8282404" y="4629150"/>
            <a:ext cx="1460500" cy="313799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D3D882D2-7828-89D2-FA44-468F72DBCA0E}"/>
              </a:ext>
            </a:extLst>
          </p:cNvPr>
          <p:cNvSpPr txBox="1"/>
          <p:nvPr/>
        </p:nvSpPr>
        <p:spPr>
          <a:xfrm>
            <a:off x="8484476" y="4663690"/>
            <a:ext cx="111709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AuthMiddleware </a:t>
            </a:r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认证</a:t>
            </a:r>
          </a:p>
        </p:txBody>
      </p:sp>
      <p:sp>
        <p:nvSpPr>
          <p:cNvPr id="141" name="合并 140">
            <a:extLst>
              <a:ext uri="{FF2B5EF4-FFF2-40B4-BE49-F238E27FC236}">
                <a16:creationId xmlns:a16="http://schemas.microsoft.com/office/drawing/2014/main" id="{73F9BC27-BC3F-2F29-AF9B-122E5BAD0F1E}"/>
              </a:ext>
            </a:extLst>
          </p:cNvPr>
          <p:cNvSpPr/>
          <p:nvPr/>
        </p:nvSpPr>
        <p:spPr>
          <a:xfrm flipH="1">
            <a:off x="8996778" y="5008305"/>
            <a:ext cx="45719" cy="58230"/>
          </a:xfrm>
          <a:prstGeom prst="flowChartMerge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2" name="圆角矩形 141">
            <a:extLst>
              <a:ext uri="{FF2B5EF4-FFF2-40B4-BE49-F238E27FC236}">
                <a16:creationId xmlns:a16="http://schemas.microsoft.com/office/drawing/2014/main" id="{DD281304-71D8-56F2-E2A7-10E867D61DA5}"/>
              </a:ext>
            </a:extLst>
          </p:cNvPr>
          <p:cNvSpPr/>
          <p:nvPr/>
        </p:nvSpPr>
        <p:spPr>
          <a:xfrm>
            <a:off x="8282404" y="5128375"/>
            <a:ext cx="1460500" cy="313799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AC707F99-C5EA-63ED-0614-01415739913B}"/>
              </a:ext>
            </a:extLst>
          </p:cNvPr>
          <p:cNvSpPr txBox="1"/>
          <p:nvPr/>
        </p:nvSpPr>
        <p:spPr>
          <a:xfrm>
            <a:off x="8560676" y="5162915"/>
            <a:ext cx="928444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Handler </a:t>
            </a:r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参数解析</a:t>
            </a:r>
          </a:p>
        </p:txBody>
      </p:sp>
      <p:sp>
        <p:nvSpPr>
          <p:cNvPr id="144" name="合并 143">
            <a:extLst>
              <a:ext uri="{FF2B5EF4-FFF2-40B4-BE49-F238E27FC236}">
                <a16:creationId xmlns:a16="http://schemas.microsoft.com/office/drawing/2014/main" id="{689B6CCD-B017-B779-A426-B45434FB7B70}"/>
              </a:ext>
            </a:extLst>
          </p:cNvPr>
          <p:cNvSpPr/>
          <p:nvPr/>
        </p:nvSpPr>
        <p:spPr>
          <a:xfrm flipH="1">
            <a:off x="8996778" y="5507530"/>
            <a:ext cx="45719" cy="58230"/>
          </a:xfrm>
          <a:prstGeom prst="flowChartMerge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5" name="圆角矩形 144">
            <a:extLst>
              <a:ext uri="{FF2B5EF4-FFF2-40B4-BE49-F238E27FC236}">
                <a16:creationId xmlns:a16="http://schemas.microsoft.com/office/drawing/2014/main" id="{A2C1F0B4-1E24-4035-E2DE-437FFD0BE6B7}"/>
              </a:ext>
            </a:extLst>
          </p:cNvPr>
          <p:cNvSpPr/>
          <p:nvPr/>
        </p:nvSpPr>
        <p:spPr>
          <a:xfrm>
            <a:off x="8282404" y="5627601"/>
            <a:ext cx="1460500" cy="313799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6" name="文本框 145">
            <a:extLst>
              <a:ext uri="{FF2B5EF4-FFF2-40B4-BE49-F238E27FC236}">
                <a16:creationId xmlns:a16="http://schemas.microsoft.com/office/drawing/2014/main" id="{D515FC6C-D8DE-79AA-7038-7D760F4B667A}"/>
              </a:ext>
            </a:extLst>
          </p:cNvPr>
          <p:cNvSpPr txBox="1"/>
          <p:nvPr/>
        </p:nvSpPr>
        <p:spPr>
          <a:xfrm>
            <a:off x="8567026" y="5662141"/>
            <a:ext cx="89086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Service </a:t>
            </a:r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业务逻辑</a:t>
            </a:r>
          </a:p>
        </p:txBody>
      </p:sp>
      <p:sp>
        <p:nvSpPr>
          <p:cNvPr id="147" name="合并 146">
            <a:extLst>
              <a:ext uri="{FF2B5EF4-FFF2-40B4-BE49-F238E27FC236}">
                <a16:creationId xmlns:a16="http://schemas.microsoft.com/office/drawing/2014/main" id="{1439AFBA-FB26-1104-736D-B9C1D18DA985}"/>
              </a:ext>
            </a:extLst>
          </p:cNvPr>
          <p:cNvSpPr/>
          <p:nvPr/>
        </p:nvSpPr>
        <p:spPr>
          <a:xfrm flipH="1">
            <a:off x="8996778" y="6006756"/>
            <a:ext cx="45719" cy="58230"/>
          </a:xfrm>
          <a:prstGeom prst="flowChartMerge">
            <a:avLst/>
          </a:pr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8" name="圆角矩形 147">
            <a:extLst>
              <a:ext uri="{FF2B5EF4-FFF2-40B4-BE49-F238E27FC236}">
                <a16:creationId xmlns:a16="http://schemas.microsoft.com/office/drawing/2014/main" id="{BB23AEDC-C332-69AF-0FCE-6B5A9759107B}"/>
              </a:ext>
            </a:extLst>
          </p:cNvPr>
          <p:cNvSpPr/>
          <p:nvPr/>
        </p:nvSpPr>
        <p:spPr>
          <a:xfrm>
            <a:off x="8282404" y="6126826"/>
            <a:ext cx="1460500" cy="313799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3EE4D405-3F29-D7DE-1906-533054771194}"/>
              </a:ext>
            </a:extLst>
          </p:cNvPr>
          <p:cNvSpPr txBox="1"/>
          <p:nvPr/>
        </p:nvSpPr>
        <p:spPr>
          <a:xfrm>
            <a:off x="8547976" y="6175630"/>
            <a:ext cx="94968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Repository CRUD</a:t>
            </a:r>
          </a:p>
        </p:txBody>
      </p:sp>
      <p:sp>
        <p:nvSpPr>
          <p:cNvPr id="150" name="圆角矩形 149">
            <a:extLst>
              <a:ext uri="{FF2B5EF4-FFF2-40B4-BE49-F238E27FC236}">
                <a16:creationId xmlns:a16="http://schemas.microsoft.com/office/drawing/2014/main" id="{A3DE4F3E-107C-B84B-353B-A5E0C6BE5692}"/>
              </a:ext>
            </a:extLst>
          </p:cNvPr>
          <p:cNvSpPr/>
          <p:nvPr/>
        </p:nvSpPr>
        <p:spPr>
          <a:xfrm>
            <a:off x="10033000" y="1016000"/>
            <a:ext cx="1778000" cy="5491480"/>
          </a:xfrm>
          <a:prstGeom prst="roundRect">
            <a:avLst>
              <a:gd name="adj" fmla="val 7887"/>
            </a:avLst>
          </a:prstGeom>
          <a:solidFill>
            <a:srgbClr val="F5F5F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5F55BEBE-DF96-BFB3-50D9-E31780E51C52}"/>
              </a:ext>
            </a:extLst>
          </p:cNvPr>
          <p:cNvSpPr txBox="1"/>
          <p:nvPr/>
        </p:nvSpPr>
        <p:spPr>
          <a:xfrm>
            <a:off x="10068560" y="1093023"/>
            <a:ext cx="1011778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技术选型依据</a:t>
            </a:r>
          </a:p>
        </p:txBody>
      </p:sp>
      <p:sp>
        <p:nvSpPr>
          <p:cNvPr id="152" name="圆角矩形 151">
            <a:extLst>
              <a:ext uri="{FF2B5EF4-FFF2-40B4-BE49-F238E27FC236}">
                <a16:creationId xmlns:a16="http://schemas.microsoft.com/office/drawing/2014/main" id="{1F12A0C2-BDBD-C505-A7D1-508221808C07}"/>
              </a:ext>
            </a:extLst>
          </p:cNvPr>
          <p:cNvSpPr/>
          <p:nvPr/>
        </p:nvSpPr>
        <p:spPr>
          <a:xfrm>
            <a:off x="10160000" y="1344062"/>
            <a:ext cx="1524000" cy="14264"/>
          </a:xfrm>
          <a:prstGeom prst="roundRect">
            <a:avLst/>
          </a:prstGeom>
          <a:ln w="12700" cap="flat">
            <a:solidFill>
              <a:srgbClr val="C8C8C8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6EE2B67D-0DD7-E32B-7B8F-B6B0F8FBD90E}"/>
              </a:ext>
            </a:extLst>
          </p:cNvPr>
          <p:cNvSpPr txBox="1"/>
          <p:nvPr/>
        </p:nvSpPr>
        <p:spPr>
          <a:xfrm>
            <a:off x="10068560" y="1421086"/>
            <a:ext cx="53646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Go 1.24</a:t>
            </a: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EB364FE7-138F-1478-DB8A-94BACBBF9A11}"/>
              </a:ext>
            </a:extLst>
          </p:cNvPr>
          <p:cNvSpPr txBox="1"/>
          <p:nvPr/>
        </p:nvSpPr>
        <p:spPr>
          <a:xfrm>
            <a:off x="10068560" y="1577985"/>
            <a:ext cx="118345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高并发、编译型、云原生</a:t>
            </a:r>
          </a:p>
        </p:txBody>
      </p:sp>
      <p:sp>
        <p:nvSpPr>
          <p:cNvPr id="155" name="文本框 154">
            <a:extLst>
              <a:ext uri="{FF2B5EF4-FFF2-40B4-BE49-F238E27FC236}">
                <a16:creationId xmlns:a16="http://schemas.microsoft.com/office/drawing/2014/main" id="{DC7B967A-A63E-53B4-9006-77F35F170DEB}"/>
              </a:ext>
            </a:extLst>
          </p:cNvPr>
          <p:cNvSpPr txBox="1"/>
          <p:nvPr/>
        </p:nvSpPr>
        <p:spPr>
          <a:xfrm>
            <a:off x="10068560" y="1806203"/>
            <a:ext cx="85001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Gin Framework</a:t>
            </a:r>
          </a:p>
        </p:txBody>
      </p:sp>
      <p:sp>
        <p:nvSpPr>
          <p:cNvPr id="156" name="文本框 155">
            <a:extLst>
              <a:ext uri="{FF2B5EF4-FFF2-40B4-BE49-F238E27FC236}">
                <a16:creationId xmlns:a16="http://schemas.microsoft.com/office/drawing/2014/main" id="{FF820D2E-5F0C-18EE-AEFD-2AA589EFD094}"/>
              </a:ext>
            </a:extLst>
          </p:cNvPr>
          <p:cNvSpPr txBox="1"/>
          <p:nvPr/>
        </p:nvSpPr>
        <p:spPr>
          <a:xfrm>
            <a:off x="10068560" y="1963102"/>
            <a:ext cx="105916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轻量高性能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框架</a:t>
            </a: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6AEF4174-07AA-9F91-0F01-08DD8BE97FD5}"/>
              </a:ext>
            </a:extLst>
          </p:cNvPr>
          <p:cNvSpPr txBox="1"/>
          <p:nvPr/>
        </p:nvSpPr>
        <p:spPr>
          <a:xfrm>
            <a:off x="10068560" y="2191319"/>
            <a:ext cx="57809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React 18</a:t>
            </a:r>
          </a:p>
        </p:txBody>
      </p:sp>
      <p:sp>
        <p:nvSpPr>
          <p:cNvPr id="158" name="文本框 157">
            <a:extLst>
              <a:ext uri="{FF2B5EF4-FFF2-40B4-BE49-F238E27FC236}">
                <a16:creationId xmlns:a16="http://schemas.microsoft.com/office/drawing/2014/main" id="{D16AACAE-1D0E-12C4-EB70-3F714E81815C}"/>
              </a:ext>
            </a:extLst>
          </p:cNvPr>
          <p:cNvSpPr txBox="1"/>
          <p:nvPr/>
        </p:nvSpPr>
        <p:spPr>
          <a:xfrm>
            <a:off x="10068560" y="2348219"/>
            <a:ext cx="1108185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并发渲染、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Hooks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生态</a:t>
            </a:r>
          </a:p>
        </p:txBody>
      </p:sp>
      <p:sp>
        <p:nvSpPr>
          <p:cNvPr id="159" name="文本框 158">
            <a:extLst>
              <a:ext uri="{FF2B5EF4-FFF2-40B4-BE49-F238E27FC236}">
                <a16:creationId xmlns:a16="http://schemas.microsoft.com/office/drawing/2014/main" id="{52DB9437-6F8D-9593-778E-7B96A5CD0A17}"/>
              </a:ext>
            </a:extLst>
          </p:cNvPr>
          <p:cNvSpPr txBox="1"/>
          <p:nvPr/>
        </p:nvSpPr>
        <p:spPr>
          <a:xfrm>
            <a:off x="10068560" y="2576436"/>
            <a:ext cx="75850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Ant Design 5</a:t>
            </a:r>
          </a:p>
        </p:txBody>
      </p:sp>
      <p:sp>
        <p:nvSpPr>
          <p:cNvPr id="160" name="文本框 159">
            <a:extLst>
              <a:ext uri="{FF2B5EF4-FFF2-40B4-BE49-F238E27FC236}">
                <a16:creationId xmlns:a16="http://schemas.microsoft.com/office/drawing/2014/main" id="{5049C93A-04AD-02F9-69BD-5B5F3608DA6C}"/>
              </a:ext>
            </a:extLst>
          </p:cNvPr>
          <p:cNvSpPr txBox="1"/>
          <p:nvPr/>
        </p:nvSpPr>
        <p:spPr>
          <a:xfrm>
            <a:off x="10068560" y="2733336"/>
            <a:ext cx="101177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企业级组件、国际化</a:t>
            </a:r>
          </a:p>
        </p:txBody>
      </p:sp>
      <p:sp>
        <p:nvSpPr>
          <p:cNvPr id="161" name="文本框 160">
            <a:extLst>
              <a:ext uri="{FF2B5EF4-FFF2-40B4-BE49-F238E27FC236}">
                <a16:creationId xmlns:a16="http://schemas.microsoft.com/office/drawing/2014/main" id="{A05B8613-1901-AC94-DD4A-422A001784FE}"/>
              </a:ext>
            </a:extLst>
          </p:cNvPr>
          <p:cNvSpPr txBox="1"/>
          <p:nvPr/>
        </p:nvSpPr>
        <p:spPr>
          <a:xfrm>
            <a:off x="10068560" y="2961553"/>
            <a:ext cx="49151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GORM</a:t>
            </a: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5C7F0EC2-42E6-749A-DD53-414D555056C4}"/>
              </a:ext>
            </a:extLst>
          </p:cNvPr>
          <p:cNvSpPr txBox="1"/>
          <p:nvPr/>
        </p:nvSpPr>
        <p:spPr>
          <a:xfrm>
            <a:off x="10068560" y="3118452"/>
            <a:ext cx="1047726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DB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支持、自动迁移</a:t>
            </a:r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id="{6EB8C428-5FB3-5B96-F1B9-0F41AD3AF15B}"/>
              </a:ext>
            </a:extLst>
          </p:cNvPr>
          <p:cNvSpPr txBox="1"/>
          <p:nvPr/>
        </p:nvSpPr>
        <p:spPr>
          <a:xfrm>
            <a:off x="10068560" y="3346670"/>
            <a:ext cx="706321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PostgreSQL</a:t>
            </a:r>
          </a:p>
        </p:txBody>
      </p:sp>
      <p:sp>
        <p:nvSpPr>
          <p:cNvPr id="164" name="文本框 163">
            <a:extLst>
              <a:ext uri="{FF2B5EF4-FFF2-40B4-BE49-F238E27FC236}">
                <a16:creationId xmlns:a16="http://schemas.microsoft.com/office/drawing/2014/main" id="{30454A41-C0CE-8AEF-CE63-9757162AB08D}"/>
              </a:ext>
            </a:extLst>
          </p:cNvPr>
          <p:cNvSpPr txBox="1"/>
          <p:nvPr/>
        </p:nvSpPr>
        <p:spPr>
          <a:xfrm>
            <a:off x="10068560" y="3503569"/>
            <a:ext cx="1295129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JSONB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、全文检索、扩展性</a:t>
            </a:r>
          </a:p>
        </p:txBody>
      </p:sp>
      <p:sp>
        <p:nvSpPr>
          <p:cNvPr id="165" name="文本框 164">
            <a:extLst>
              <a:ext uri="{FF2B5EF4-FFF2-40B4-BE49-F238E27FC236}">
                <a16:creationId xmlns:a16="http://schemas.microsoft.com/office/drawing/2014/main" id="{F5138F18-1FD1-08D5-FA62-A4D04B2D44B9}"/>
              </a:ext>
            </a:extLst>
          </p:cNvPr>
          <p:cNvSpPr txBox="1"/>
          <p:nvPr/>
        </p:nvSpPr>
        <p:spPr>
          <a:xfrm>
            <a:off x="10068560" y="3731786"/>
            <a:ext cx="93171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 2025-06-18</a:t>
            </a:r>
          </a:p>
        </p:txBody>
      </p:sp>
      <p:sp>
        <p:nvSpPr>
          <p:cNvPr id="166" name="文本框 165">
            <a:extLst>
              <a:ext uri="{FF2B5EF4-FFF2-40B4-BE49-F238E27FC236}">
                <a16:creationId xmlns:a16="http://schemas.microsoft.com/office/drawing/2014/main" id="{1FBB950A-4256-0537-0231-FCB0F2046BC8}"/>
              </a:ext>
            </a:extLst>
          </p:cNvPr>
          <p:cNvSpPr txBox="1"/>
          <p:nvPr/>
        </p:nvSpPr>
        <p:spPr>
          <a:xfrm>
            <a:off x="10068560" y="3888686"/>
            <a:ext cx="133882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Anthropic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标准、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助手集成</a:t>
            </a:r>
          </a:p>
        </p:txBody>
      </p:sp>
      <p:sp>
        <p:nvSpPr>
          <p:cNvPr id="167" name="文本框 166">
            <a:extLst>
              <a:ext uri="{FF2B5EF4-FFF2-40B4-BE49-F238E27FC236}">
                <a16:creationId xmlns:a16="http://schemas.microsoft.com/office/drawing/2014/main" id="{C7CD9424-F679-6375-CED6-5754761EE867}"/>
              </a:ext>
            </a:extLst>
          </p:cNvPr>
          <p:cNvSpPr txBox="1"/>
          <p:nvPr/>
        </p:nvSpPr>
        <p:spPr>
          <a:xfrm>
            <a:off x="10068560" y="4116903"/>
            <a:ext cx="665083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b="1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架构约束</a:t>
            </a:r>
          </a:p>
        </p:txBody>
      </p:sp>
      <p:sp>
        <p:nvSpPr>
          <p:cNvPr id="168" name="圆角矩形 167">
            <a:extLst>
              <a:ext uri="{FF2B5EF4-FFF2-40B4-BE49-F238E27FC236}">
                <a16:creationId xmlns:a16="http://schemas.microsoft.com/office/drawing/2014/main" id="{8575FEEC-5771-BEEE-3C03-182CFDF04137}"/>
              </a:ext>
            </a:extLst>
          </p:cNvPr>
          <p:cNvSpPr/>
          <p:nvPr/>
        </p:nvSpPr>
        <p:spPr>
          <a:xfrm>
            <a:off x="10160000" y="4367942"/>
            <a:ext cx="1524000" cy="14264"/>
          </a:xfrm>
          <a:prstGeom prst="roundRect">
            <a:avLst/>
          </a:prstGeom>
          <a:ln w="12700" cap="flat">
            <a:solidFill>
              <a:srgbClr val="C8C8C8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9" name="文本框 168">
            <a:extLst>
              <a:ext uri="{FF2B5EF4-FFF2-40B4-BE49-F238E27FC236}">
                <a16:creationId xmlns:a16="http://schemas.microsoft.com/office/drawing/2014/main" id="{E286A21A-4B14-FD66-F7F3-EE2FCE8EF809}"/>
              </a:ext>
            </a:extLst>
          </p:cNvPr>
          <p:cNvSpPr txBox="1"/>
          <p:nvPr/>
        </p:nvSpPr>
        <p:spPr>
          <a:xfrm>
            <a:off x="10068560" y="4444966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分层架构强制解耦</a:t>
            </a:r>
          </a:p>
        </p:txBody>
      </p:sp>
      <p:sp>
        <p:nvSpPr>
          <p:cNvPr id="170" name="文本框 169">
            <a:extLst>
              <a:ext uri="{FF2B5EF4-FFF2-40B4-BE49-F238E27FC236}">
                <a16:creationId xmlns:a16="http://schemas.microsoft.com/office/drawing/2014/main" id="{2D4F47AE-50CA-8C56-62E3-44BA623F8E5A}"/>
              </a:ext>
            </a:extLst>
          </p:cNvPr>
          <p:cNvSpPr txBox="1"/>
          <p:nvPr/>
        </p:nvSpPr>
        <p:spPr>
          <a:xfrm>
            <a:off x="10068560" y="4616129"/>
            <a:ext cx="126923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Handler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禁止直接访问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DB</a:t>
            </a:r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9BD5F57C-5DBB-A75B-7077-A5E4297BCF97}"/>
              </a:ext>
            </a:extLst>
          </p:cNvPr>
          <p:cNvSpPr txBox="1"/>
          <p:nvPr/>
        </p:nvSpPr>
        <p:spPr>
          <a:xfrm>
            <a:off x="10068560" y="4787292"/>
            <a:ext cx="1080407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所有删除使用软删除</a:t>
            </a:r>
          </a:p>
        </p:txBody>
      </p:sp>
      <p:sp>
        <p:nvSpPr>
          <p:cNvPr id="172" name="文本框 171">
            <a:extLst>
              <a:ext uri="{FF2B5EF4-FFF2-40B4-BE49-F238E27FC236}">
                <a16:creationId xmlns:a16="http://schemas.microsoft.com/office/drawing/2014/main" id="{AE0CD0AD-9DF0-0CCB-D418-5F183D21B210}"/>
              </a:ext>
            </a:extLst>
          </p:cNvPr>
          <p:cNvSpPr txBox="1"/>
          <p:nvPr/>
        </p:nvSpPr>
        <p:spPr>
          <a:xfrm>
            <a:off x="10068560" y="4958455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用例必须关联版本</a:t>
            </a:r>
          </a:p>
        </p:txBody>
      </p:sp>
      <p:sp>
        <p:nvSpPr>
          <p:cNvPr id="173" name="文本框 172">
            <a:extLst>
              <a:ext uri="{FF2B5EF4-FFF2-40B4-BE49-F238E27FC236}">
                <a16:creationId xmlns:a16="http://schemas.microsoft.com/office/drawing/2014/main" id="{B8FD6468-0A0F-5F41-BC5F-72C01071A2BF}"/>
              </a:ext>
            </a:extLst>
          </p:cNvPr>
          <p:cNvSpPr txBox="1"/>
          <p:nvPr/>
        </p:nvSpPr>
        <p:spPr>
          <a:xfrm>
            <a:off x="10068560" y="5129618"/>
            <a:ext cx="1011778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MCP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工具必须注册</a:t>
            </a:r>
          </a:p>
        </p:txBody>
      </p:sp>
      <p:sp>
        <p:nvSpPr>
          <p:cNvPr id="174" name="文本框 173">
            <a:extLst>
              <a:ext uri="{FF2B5EF4-FFF2-40B4-BE49-F238E27FC236}">
                <a16:creationId xmlns:a16="http://schemas.microsoft.com/office/drawing/2014/main" id="{BAC3F5F4-0576-D6D8-DBEA-64751346BB31}"/>
              </a:ext>
            </a:extLst>
          </p:cNvPr>
          <p:cNvSpPr txBox="1"/>
          <p:nvPr/>
        </p:nvSpPr>
        <p:spPr>
          <a:xfrm>
            <a:off x="10068560" y="5300781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响应统一封装格式</a:t>
            </a:r>
          </a:p>
        </p:txBody>
      </p:sp>
      <p:sp>
        <p:nvSpPr>
          <p:cNvPr id="175" name="文本框 174">
            <a:extLst>
              <a:ext uri="{FF2B5EF4-FFF2-40B4-BE49-F238E27FC236}">
                <a16:creationId xmlns:a16="http://schemas.microsoft.com/office/drawing/2014/main" id="{36AAAACB-1C39-08B4-AC66-F457FC247538}"/>
              </a:ext>
            </a:extLst>
          </p:cNvPr>
          <p:cNvSpPr txBox="1"/>
          <p:nvPr/>
        </p:nvSpPr>
        <p:spPr>
          <a:xfrm>
            <a:off x="10068560" y="5471944"/>
            <a:ext cx="992170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分页默认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limit=20</a:t>
            </a:r>
          </a:p>
        </p:txBody>
      </p:sp>
      <p:sp>
        <p:nvSpPr>
          <p:cNvPr id="176" name="文本框 175">
            <a:extLst>
              <a:ext uri="{FF2B5EF4-FFF2-40B4-BE49-F238E27FC236}">
                <a16:creationId xmlns:a16="http://schemas.microsoft.com/office/drawing/2014/main" id="{6C761E6F-18EE-1569-600C-E37069E3E7CD}"/>
              </a:ext>
            </a:extLst>
          </p:cNvPr>
          <p:cNvSpPr txBox="1"/>
          <p:nvPr/>
        </p:nvSpPr>
        <p:spPr>
          <a:xfrm>
            <a:off x="10068560" y="5643107"/>
            <a:ext cx="1078773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多语言字段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zh/en/ja</a:t>
            </a:r>
          </a:p>
        </p:txBody>
      </p:sp>
      <p:sp>
        <p:nvSpPr>
          <p:cNvPr id="177" name="文本框 176">
            <a:extLst>
              <a:ext uri="{FF2B5EF4-FFF2-40B4-BE49-F238E27FC236}">
                <a16:creationId xmlns:a16="http://schemas.microsoft.com/office/drawing/2014/main" id="{1863AFE5-7F79-F43B-79D1-EA660D55A74D}"/>
              </a:ext>
            </a:extLst>
          </p:cNvPr>
          <p:cNvSpPr txBox="1"/>
          <p:nvPr/>
        </p:nvSpPr>
        <p:spPr>
          <a:xfrm>
            <a:off x="10068560" y="5814270"/>
            <a:ext cx="78465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JWT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过期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24h</a:t>
            </a:r>
          </a:p>
        </p:txBody>
      </p:sp>
      <p:sp>
        <p:nvSpPr>
          <p:cNvPr id="178" name="文本框 177">
            <a:extLst>
              <a:ext uri="{FF2B5EF4-FFF2-40B4-BE49-F238E27FC236}">
                <a16:creationId xmlns:a16="http://schemas.microsoft.com/office/drawing/2014/main" id="{2CEEFD91-62F4-3A31-4754-49020428034B}"/>
              </a:ext>
            </a:extLst>
          </p:cNvPr>
          <p:cNvSpPr txBox="1"/>
          <p:nvPr/>
        </p:nvSpPr>
        <p:spPr>
          <a:xfrm>
            <a:off x="10068560" y="5985433"/>
            <a:ext cx="98890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双模式认证中间件</a:t>
            </a:r>
          </a:p>
        </p:txBody>
      </p:sp>
      <p:sp>
        <p:nvSpPr>
          <p:cNvPr id="179" name="文本框 178">
            <a:extLst>
              <a:ext uri="{FF2B5EF4-FFF2-40B4-BE49-F238E27FC236}">
                <a16:creationId xmlns:a16="http://schemas.microsoft.com/office/drawing/2014/main" id="{081F07F3-EB3C-52D2-9B30-ADB96B15A958}"/>
              </a:ext>
            </a:extLst>
          </p:cNvPr>
          <p:cNvSpPr txBox="1"/>
          <p:nvPr/>
        </p:nvSpPr>
        <p:spPr>
          <a:xfrm>
            <a:off x="10068560" y="6156596"/>
            <a:ext cx="1259522" cy="22133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AutoMigrate</a:t>
            </a:r>
            <a:r>
              <a:rPr lang="zh-CN" altLang="en-US" sz="700" spc="0" baseline="0">
                <a:ln/>
                <a:solidFill>
                  <a:srgbClr val="969696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启动时执行</a:t>
            </a:r>
          </a:p>
        </p:txBody>
      </p:sp>
      <p:sp>
        <p:nvSpPr>
          <p:cNvPr id="180" name="文本框 179">
            <a:extLst>
              <a:ext uri="{FF2B5EF4-FFF2-40B4-BE49-F238E27FC236}">
                <a16:creationId xmlns:a16="http://schemas.microsoft.com/office/drawing/2014/main" id="{72BF28AF-B6E4-9E3E-A3BD-C09A6565B553}"/>
              </a:ext>
            </a:extLst>
          </p:cNvPr>
          <p:cNvSpPr txBox="1"/>
          <p:nvPr/>
        </p:nvSpPr>
        <p:spPr>
          <a:xfrm>
            <a:off x="11402060" y="6507480"/>
            <a:ext cx="57099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16 / 19</a:t>
            </a:r>
          </a:p>
        </p:txBody>
      </p:sp>
      <p:grpSp>
        <p:nvGrpSpPr>
          <p:cNvPr id="182" name="组合 181">
            <a:extLst>
              <a:ext uri="{FF2B5EF4-FFF2-40B4-BE49-F238E27FC236}">
                <a16:creationId xmlns:a16="http://schemas.microsoft.com/office/drawing/2014/main" id="{5ACD01CF-98FB-EE42-948B-45952532A635}"/>
              </a:ext>
            </a:extLst>
          </p:cNvPr>
          <p:cNvGrpSpPr/>
          <p:nvPr/>
        </p:nvGrpSpPr>
        <p:grpSpPr>
          <a:xfrm>
            <a:off x="1727200" y="1616952"/>
            <a:ext cx="4546600" cy="331885"/>
            <a:chOff x="1803400" y="1549400"/>
            <a:chExt cx="4546600" cy="228600"/>
          </a:xfrm>
        </p:grpSpPr>
        <p:sp>
          <p:nvSpPr>
            <p:cNvPr id="183" name="任意形状 182">
              <a:extLst>
                <a:ext uri="{FF2B5EF4-FFF2-40B4-BE49-F238E27FC236}">
                  <a16:creationId xmlns:a16="http://schemas.microsoft.com/office/drawing/2014/main" id="{BD7F4D06-12E8-E55F-4F4A-EC702F6A0B12}"/>
                </a:ext>
              </a:extLst>
            </p:cNvPr>
            <p:cNvSpPr/>
            <p:nvPr/>
          </p:nvSpPr>
          <p:spPr>
            <a:xfrm>
              <a:off x="1803400" y="1549400"/>
              <a:ext cx="12700" cy="228600"/>
            </a:xfrm>
            <a:custGeom>
              <a:avLst/>
              <a:gdLst>
                <a:gd name="connsiteX0" fmla="*/ 0 w 12700"/>
                <a:gd name="connsiteY0" fmla="*/ 0 h 228600"/>
                <a:gd name="connsiteX1" fmla="*/ 0 w 12700"/>
                <a:gd name="connsiteY1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228600">
                  <a:moveTo>
                    <a:pt x="0" y="0"/>
                  </a:moveTo>
                  <a:lnTo>
                    <a:pt x="0" y="228600"/>
                  </a:lnTo>
                </a:path>
              </a:pathLst>
            </a:custGeom>
            <a:ln w="19050" cap="flat">
              <a:solidFill>
                <a:srgbClr val="06B4EA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4" name="任意形状 183">
              <a:extLst>
                <a:ext uri="{FF2B5EF4-FFF2-40B4-BE49-F238E27FC236}">
                  <a16:creationId xmlns:a16="http://schemas.microsoft.com/office/drawing/2014/main" id="{5743132A-8C6D-A41B-C5FE-D37C242DA056}"/>
                </a:ext>
              </a:extLst>
            </p:cNvPr>
            <p:cNvSpPr/>
            <p:nvPr/>
          </p:nvSpPr>
          <p:spPr>
            <a:xfrm>
              <a:off x="3073400" y="1549400"/>
              <a:ext cx="3276600" cy="228600"/>
            </a:xfrm>
            <a:custGeom>
              <a:avLst/>
              <a:gdLst>
                <a:gd name="connsiteX0" fmla="*/ 0 w 3276600"/>
                <a:gd name="connsiteY0" fmla="*/ 0 h 228600"/>
                <a:gd name="connsiteX1" fmla="*/ 3276600 w 3276600"/>
                <a:gd name="connsiteY1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76600" h="228600">
                  <a:moveTo>
                    <a:pt x="0" y="0"/>
                  </a:moveTo>
                  <a:lnTo>
                    <a:pt x="3276600" y="228600"/>
                  </a:lnTo>
                </a:path>
              </a:pathLst>
            </a:custGeom>
            <a:ln w="19050" cap="flat">
              <a:solidFill>
                <a:srgbClr val="06B4EA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5" name="任意形状 184">
              <a:extLst>
                <a:ext uri="{FF2B5EF4-FFF2-40B4-BE49-F238E27FC236}">
                  <a16:creationId xmlns:a16="http://schemas.microsoft.com/office/drawing/2014/main" id="{4CCFA21B-F9CC-3A09-69D9-883DE11FBA67}"/>
                </a:ext>
              </a:extLst>
            </p:cNvPr>
            <p:cNvSpPr/>
            <p:nvPr/>
          </p:nvSpPr>
          <p:spPr>
            <a:xfrm>
              <a:off x="4343400" y="1549400"/>
              <a:ext cx="2006600" cy="228600"/>
            </a:xfrm>
            <a:custGeom>
              <a:avLst/>
              <a:gdLst>
                <a:gd name="connsiteX0" fmla="*/ 0 w 2006600"/>
                <a:gd name="connsiteY0" fmla="*/ 0 h 228600"/>
                <a:gd name="connsiteX1" fmla="*/ 2006600 w 2006600"/>
                <a:gd name="connsiteY1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006600" h="228600">
                  <a:moveTo>
                    <a:pt x="0" y="0"/>
                  </a:moveTo>
                  <a:lnTo>
                    <a:pt x="2006600" y="228600"/>
                  </a:lnTo>
                </a:path>
              </a:pathLst>
            </a:custGeom>
            <a:ln w="19050" cap="flat">
              <a:solidFill>
                <a:srgbClr val="06B4EA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6" name="任意形状 185">
              <a:extLst>
                <a:ext uri="{FF2B5EF4-FFF2-40B4-BE49-F238E27FC236}">
                  <a16:creationId xmlns:a16="http://schemas.microsoft.com/office/drawing/2014/main" id="{AC2198D9-3FD3-EEC4-68A9-EB84D645CC44}"/>
                </a:ext>
              </a:extLst>
            </p:cNvPr>
            <p:cNvSpPr/>
            <p:nvPr/>
          </p:nvSpPr>
          <p:spPr>
            <a:xfrm>
              <a:off x="1803400" y="1549400"/>
              <a:ext cx="3657600" cy="228600"/>
            </a:xfrm>
            <a:custGeom>
              <a:avLst/>
              <a:gdLst>
                <a:gd name="connsiteX0" fmla="*/ 3657600 w 3657600"/>
                <a:gd name="connsiteY0" fmla="*/ 0 h 228600"/>
                <a:gd name="connsiteX1" fmla="*/ 0 w 3657600"/>
                <a:gd name="connsiteY1" fmla="*/ 22860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657600" h="228600">
                  <a:moveTo>
                    <a:pt x="3657600" y="0"/>
                  </a:moveTo>
                  <a:lnTo>
                    <a:pt x="0" y="228600"/>
                  </a:lnTo>
                </a:path>
              </a:pathLst>
            </a:custGeom>
            <a:ln w="19050" cap="flat">
              <a:solidFill>
                <a:srgbClr val="06B4EA"/>
              </a:solidFill>
              <a:custDash>
                <a:ds d="225000" sp="150000"/>
              </a:custDash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053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7BDDAE-ED79-5C3F-FA5F-D550820E6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243F3176-16C0-36DC-2C4E-232361FFA80A}"/>
              </a:ext>
            </a:extLst>
          </p:cNvPr>
          <p:cNvSpPr/>
          <p:nvPr/>
        </p:nvSpPr>
        <p:spPr>
          <a:xfrm>
            <a:off x="0" y="-1606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FBB200C1-E9A4-BDD4-AE01-5EBDC5F453FC}"/>
              </a:ext>
            </a:extLst>
          </p:cNvPr>
          <p:cNvSpPr/>
          <p:nvPr/>
        </p:nvSpPr>
        <p:spPr>
          <a:xfrm>
            <a:off x="0" y="0"/>
            <a:ext cx="12192000" cy="762000"/>
          </a:xfrm>
          <a:custGeom>
            <a:avLst/>
            <a:gdLst>
              <a:gd name="connsiteX0" fmla="*/ 0 w 12192000"/>
              <a:gd name="connsiteY0" fmla="*/ 0 h 762000"/>
              <a:gd name="connsiteX1" fmla="*/ 12192000 w 12192000"/>
              <a:gd name="connsiteY1" fmla="*/ 0 h 762000"/>
              <a:gd name="connsiteX2" fmla="*/ 12192000 w 12192000"/>
              <a:gd name="connsiteY2" fmla="*/ 762000 h 762000"/>
              <a:gd name="connsiteX3" fmla="*/ 0 w 12192000"/>
              <a:gd name="connsiteY3" fmla="*/ 762000 h 76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762000">
                <a:moveTo>
                  <a:pt x="0" y="0"/>
                </a:moveTo>
                <a:lnTo>
                  <a:pt x="12192000" y="0"/>
                </a:lnTo>
                <a:lnTo>
                  <a:pt x="12192000" y="762000"/>
                </a:lnTo>
                <a:lnTo>
                  <a:pt x="0" y="762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BEEA898-47C2-2D47-3965-E3271283FBD8}"/>
              </a:ext>
            </a:extLst>
          </p:cNvPr>
          <p:cNvSpPr txBox="1"/>
          <p:nvPr/>
        </p:nvSpPr>
        <p:spPr>
          <a:xfrm>
            <a:off x="543560" y="17018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部署架构与交互拓扑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4232973C-26CA-6495-F6CD-29BEC43D01BD}"/>
              </a:ext>
            </a:extLst>
          </p:cNvPr>
          <p:cNvSpPr/>
          <p:nvPr/>
        </p:nvSpPr>
        <p:spPr>
          <a:xfrm>
            <a:off x="635000" y="635000"/>
            <a:ext cx="1524000" cy="38100"/>
          </a:xfrm>
          <a:custGeom>
            <a:avLst/>
            <a:gdLst>
              <a:gd name="connsiteX0" fmla="*/ 0 w 1524000"/>
              <a:gd name="connsiteY0" fmla="*/ 0 h 38100"/>
              <a:gd name="connsiteX1" fmla="*/ 1524000 w 1524000"/>
              <a:gd name="connsiteY1" fmla="*/ 0 h 38100"/>
              <a:gd name="connsiteX2" fmla="*/ 1524000 w 1524000"/>
              <a:gd name="connsiteY2" fmla="*/ 38100 h 38100"/>
              <a:gd name="connsiteX3" fmla="*/ 0 w 1524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957EBD88-03E8-83C9-6E45-68C83513E905}"/>
              </a:ext>
            </a:extLst>
          </p:cNvPr>
          <p:cNvSpPr/>
          <p:nvPr/>
        </p:nvSpPr>
        <p:spPr>
          <a:xfrm>
            <a:off x="381000" y="889000"/>
            <a:ext cx="5588000" cy="4467404"/>
          </a:xfrm>
          <a:prstGeom prst="roundRect">
            <a:avLst>
              <a:gd name="adj" fmla="val 3480"/>
            </a:avLst>
          </a:prstGeom>
          <a:solidFill>
            <a:srgbClr val="F5F8F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6B95885-56AF-4F8C-63D5-7A77455BBAC0}"/>
              </a:ext>
            </a:extLst>
          </p:cNvPr>
          <p:cNvSpPr txBox="1"/>
          <p:nvPr/>
        </p:nvSpPr>
        <p:spPr>
          <a:xfrm>
            <a:off x="543560" y="983666"/>
            <a:ext cx="1113750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部署拓扑图</a:t>
            </a: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2EB9447C-7875-10E4-EB43-C41EC91A4854}"/>
              </a:ext>
            </a:extLst>
          </p:cNvPr>
          <p:cNvSpPr/>
          <p:nvPr/>
        </p:nvSpPr>
        <p:spPr>
          <a:xfrm>
            <a:off x="635000" y="1308100"/>
            <a:ext cx="1905000" cy="12700"/>
          </a:xfrm>
          <a:prstGeom prst="roundRect">
            <a:avLst/>
          </a:pr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EC297843-6230-2CC5-8335-F894021E712C}"/>
              </a:ext>
            </a:extLst>
          </p:cNvPr>
          <p:cNvSpPr/>
          <p:nvPr/>
        </p:nvSpPr>
        <p:spPr>
          <a:xfrm>
            <a:off x="635000" y="1460500"/>
            <a:ext cx="1651000" cy="762000"/>
          </a:xfrm>
          <a:prstGeom prst="roundRect">
            <a:avLst>
              <a:gd name="adj" fmla="val 6937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AFD12ED8-2FC6-9B29-4429-290C6630F048}"/>
              </a:ext>
            </a:extLst>
          </p:cNvPr>
          <p:cNvSpPr txBox="1"/>
          <p:nvPr/>
        </p:nvSpPr>
        <p:spPr>
          <a:xfrm>
            <a:off x="896671" y="1570453"/>
            <a:ext cx="1015046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👤</a:t>
            </a:r>
            <a:r>
              <a:rPr lang="zh-CN" altLang="en-US" sz="1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测试工程师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8F263554-80BC-1BEF-B6F4-10BEBCBE58F2}"/>
              </a:ext>
            </a:extLst>
          </p:cNvPr>
          <p:cNvSpPr txBox="1"/>
          <p:nvPr/>
        </p:nvSpPr>
        <p:spPr>
          <a:xfrm>
            <a:off x="839521" y="1799053"/>
            <a:ext cx="1309695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</a:t>
            </a:r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浏览器</a:t>
            </a:r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/ API</a:t>
            </a:r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客户端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FB22FA9-B659-C2BF-19F2-F8E0516CE2C2}"/>
              </a:ext>
            </a:extLst>
          </p:cNvPr>
          <p:cNvSpPr txBox="1"/>
          <p:nvPr/>
        </p:nvSpPr>
        <p:spPr>
          <a:xfrm>
            <a:off x="782371" y="1964153"/>
            <a:ext cx="1400331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需求分析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用例设计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F32C46F5-8852-39E0-C632-FA25B4E3D1ED}"/>
              </a:ext>
            </a:extLst>
          </p:cNvPr>
          <p:cNvSpPr/>
          <p:nvPr/>
        </p:nvSpPr>
        <p:spPr>
          <a:xfrm>
            <a:off x="2476500" y="1460500"/>
            <a:ext cx="3302000" cy="762000"/>
          </a:xfrm>
          <a:prstGeom prst="roundRect">
            <a:avLst>
              <a:gd name="adj" fmla="val 8559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D619C1E-6196-A547-8AE9-6BBFA8834941}"/>
              </a:ext>
            </a:extLst>
          </p:cNvPr>
          <p:cNvSpPr txBox="1"/>
          <p:nvPr/>
        </p:nvSpPr>
        <p:spPr>
          <a:xfrm>
            <a:off x="3506521" y="1468853"/>
            <a:ext cx="1157206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🤖</a:t>
            </a:r>
            <a:r>
              <a:rPr lang="zh-CN" altLang="en-US" sz="10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AI</a:t>
            </a:r>
            <a:r>
              <a:rPr lang="zh-CN" altLang="en-US" sz="10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助手客户端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B62C769F-A0A5-6B8C-46CA-6C2E98EDDE36}"/>
              </a:ext>
            </a:extLst>
          </p:cNvPr>
          <p:cNvSpPr/>
          <p:nvPr/>
        </p:nvSpPr>
        <p:spPr>
          <a:xfrm>
            <a:off x="2603500" y="1765300"/>
            <a:ext cx="889000" cy="3556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4645570-82C4-EC39-4CCE-B4F3070EBE58}"/>
              </a:ext>
            </a:extLst>
          </p:cNvPr>
          <p:cNvSpPr txBox="1"/>
          <p:nvPr/>
        </p:nvSpPr>
        <p:spPr>
          <a:xfrm>
            <a:off x="2712771" y="1786353"/>
            <a:ext cx="62471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VS Code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1AB79C0-95C0-6876-E650-E3F1DAC65FF2}"/>
              </a:ext>
            </a:extLst>
          </p:cNvPr>
          <p:cNvSpPr txBox="1"/>
          <p:nvPr/>
        </p:nvSpPr>
        <p:spPr>
          <a:xfrm>
            <a:off x="2769921" y="1926053"/>
            <a:ext cx="56477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Copilot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EB6EB83D-E631-93A8-E333-97CE3E8883C5}"/>
              </a:ext>
            </a:extLst>
          </p:cNvPr>
          <p:cNvSpPr/>
          <p:nvPr/>
        </p:nvSpPr>
        <p:spPr>
          <a:xfrm>
            <a:off x="3594100" y="1765300"/>
            <a:ext cx="889000" cy="3556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245D3EC0-5161-C80B-745B-31690E08A714}"/>
              </a:ext>
            </a:extLst>
          </p:cNvPr>
          <p:cNvSpPr txBox="1"/>
          <p:nvPr/>
        </p:nvSpPr>
        <p:spPr>
          <a:xfrm>
            <a:off x="3741471" y="1786353"/>
            <a:ext cx="543128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Claude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82F7E311-CAB9-5996-E863-8C163AA64948}"/>
              </a:ext>
            </a:extLst>
          </p:cNvPr>
          <p:cNvSpPr txBox="1"/>
          <p:nvPr/>
        </p:nvSpPr>
        <p:spPr>
          <a:xfrm>
            <a:off x="3741471" y="1926053"/>
            <a:ext cx="61805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Desktop</a:t>
            </a: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0D5A72EA-8858-CCBA-CDEE-83B63D9801BD}"/>
              </a:ext>
            </a:extLst>
          </p:cNvPr>
          <p:cNvSpPr/>
          <p:nvPr/>
        </p:nvSpPr>
        <p:spPr>
          <a:xfrm>
            <a:off x="4584700" y="1765300"/>
            <a:ext cx="1079500" cy="3556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6D18A26-C9CF-BCC2-AEEF-6A0CFC46303E}"/>
              </a:ext>
            </a:extLst>
          </p:cNvPr>
          <p:cNvSpPr txBox="1"/>
          <p:nvPr/>
        </p:nvSpPr>
        <p:spPr>
          <a:xfrm>
            <a:off x="4636821" y="1824453"/>
            <a:ext cx="948052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其他</a:t>
            </a:r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客户端</a:t>
            </a:r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63565C62-302E-46C8-2023-B9CB457BAB63}"/>
              </a:ext>
            </a:extLst>
          </p:cNvPr>
          <p:cNvSpPr/>
          <p:nvPr/>
        </p:nvSpPr>
        <p:spPr>
          <a:xfrm>
            <a:off x="1460500" y="2222500"/>
            <a:ext cx="12700" cy="365606"/>
          </a:xfrm>
          <a:custGeom>
            <a:avLst/>
            <a:gdLst>
              <a:gd name="connsiteX0" fmla="*/ 0 w 12700"/>
              <a:gd name="connsiteY0" fmla="*/ 0 h 317500"/>
              <a:gd name="connsiteX1" fmla="*/ 0 w 12700"/>
              <a:gd name="connsiteY1" fmla="*/ 317500 h 31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17500">
                <a:moveTo>
                  <a:pt x="0" y="0"/>
                </a:moveTo>
                <a:lnTo>
                  <a:pt x="0" y="317500"/>
                </a:lnTo>
              </a:path>
            </a:pathLst>
          </a:custGeom>
          <a:ln w="19050" cap="flat">
            <a:solidFill>
              <a:srgbClr val="06B4EA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A8B417C-CFDE-9845-AEA8-17C2278B262F}"/>
              </a:ext>
            </a:extLst>
          </p:cNvPr>
          <p:cNvSpPr txBox="1"/>
          <p:nvPr/>
        </p:nvSpPr>
        <p:spPr>
          <a:xfrm>
            <a:off x="1457692" y="2300910"/>
            <a:ext cx="50526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6B4E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HTTPS</a:t>
            </a:r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953B477B-33AD-EBDE-B503-BEC3A739E7F7}"/>
              </a:ext>
            </a:extLst>
          </p:cNvPr>
          <p:cNvSpPr/>
          <p:nvPr/>
        </p:nvSpPr>
        <p:spPr>
          <a:xfrm>
            <a:off x="2540000" y="2120900"/>
            <a:ext cx="508000" cy="482600"/>
          </a:xfrm>
          <a:custGeom>
            <a:avLst/>
            <a:gdLst>
              <a:gd name="connsiteX0" fmla="*/ 508000 w 508000"/>
              <a:gd name="connsiteY0" fmla="*/ 0 h 419100"/>
              <a:gd name="connsiteX1" fmla="*/ 0 w 508000"/>
              <a:gd name="connsiteY1" fmla="*/ 419100 h 41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08000" h="419100">
                <a:moveTo>
                  <a:pt x="508000" y="0"/>
                </a:moveTo>
                <a:lnTo>
                  <a:pt x="0" y="419100"/>
                </a:lnTo>
              </a:path>
            </a:pathLst>
          </a:custGeom>
          <a:ln w="19050" cap="flat">
            <a:solidFill>
              <a:srgbClr val="00AA7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451793AD-0B39-60AE-2010-F2A7206D6289}"/>
              </a:ext>
            </a:extLst>
          </p:cNvPr>
          <p:cNvSpPr txBox="1"/>
          <p:nvPr/>
        </p:nvSpPr>
        <p:spPr>
          <a:xfrm>
            <a:off x="2340695" y="2271762"/>
            <a:ext cx="4299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stdio</a:t>
            </a:r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9C8B6E75-A48B-22C8-88B2-A0860C98DF82}"/>
              </a:ext>
            </a:extLst>
          </p:cNvPr>
          <p:cNvSpPr/>
          <p:nvPr/>
        </p:nvSpPr>
        <p:spPr>
          <a:xfrm>
            <a:off x="3556000" y="2120900"/>
            <a:ext cx="482600" cy="482600"/>
          </a:xfrm>
          <a:custGeom>
            <a:avLst/>
            <a:gdLst>
              <a:gd name="connsiteX0" fmla="*/ 482600 w 482600"/>
              <a:gd name="connsiteY0" fmla="*/ 0 h 419100"/>
              <a:gd name="connsiteX1" fmla="*/ 0 w 482600"/>
              <a:gd name="connsiteY1" fmla="*/ 419100 h 41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82600" h="419100">
                <a:moveTo>
                  <a:pt x="482600" y="0"/>
                </a:moveTo>
                <a:lnTo>
                  <a:pt x="0" y="419100"/>
                </a:lnTo>
              </a:path>
            </a:pathLst>
          </a:custGeom>
          <a:ln w="19050" cap="flat">
            <a:solidFill>
              <a:srgbClr val="00AA7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6A1B8AB-404F-469F-DE5C-CE64032C6796}"/>
              </a:ext>
            </a:extLst>
          </p:cNvPr>
          <p:cNvSpPr txBox="1"/>
          <p:nvPr/>
        </p:nvSpPr>
        <p:spPr>
          <a:xfrm>
            <a:off x="3347244" y="2271762"/>
            <a:ext cx="429926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stdio</a:t>
            </a:r>
          </a:p>
        </p:txBody>
      </p:sp>
      <p:sp>
        <p:nvSpPr>
          <p:cNvPr id="32" name="任意形状 31">
            <a:extLst>
              <a:ext uri="{FF2B5EF4-FFF2-40B4-BE49-F238E27FC236}">
                <a16:creationId xmlns:a16="http://schemas.microsoft.com/office/drawing/2014/main" id="{42C72D80-AB2F-EB0E-6648-E60AE21CCB19}"/>
              </a:ext>
            </a:extLst>
          </p:cNvPr>
          <p:cNvSpPr/>
          <p:nvPr/>
        </p:nvSpPr>
        <p:spPr>
          <a:xfrm>
            <a:off x="4572000" y="2120900"/>
            <a:ext cx="546100" cy="482600"/>
          </a:xfrm>
          <a:custGeom>
            <a:avLst/>
            <a:gdLst>
              <a:gd name="connsiteX0" fmla="*/ 546100 w 546100"/>
              <a:gd name="connsiteY0" fmla="*/ 0 h 419100"/>
              <a:gd name="connsiteX1" fmla="*/ 0 w 546100"/>
              <a:gd name="connsiteY1" fmla="*/ 419100 h 41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46100" h="419100">
                <a:moveTo>
                  <a:pt x="546100" y="0"/>
                </a:moveTo>
                <a:lnTo>
                  <a:pt x="0" y="419100"/>
                </a:lnTo>
              </a:path>
            </a:pathLst>
          </a:custGeom>
          <a:ln w="19050" cap="flat">
            <a:solidFill>
              <a:srgbClr val="247BC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AC62670C-778E-93B3-B20F-794A98377417}"/>
              </a:ext>
            </a:extLst>
          </p:cNvPr>
          <p:cNvSpPr txBox="1"/>
          <p:nvPr/>
        </p:nvSpPr>
        <p:spPr>
          <a:xfrm>
            <a:off x="4824164" y="2324556"/>
            <a:ext cx="65114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 SSE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F4117381-E4D2-6769-5565-DC4ADA3E5D72}"/>
              </a:ext>
            </a:extLst>
          </p:cNvPr>
          <p:cNvSpPr/>
          <p:nvPr/>
        </p:nvSpPr>
        <p:spPr>
          <a:xfrm>
            <a:off x="635000" y="2603500"/>
            <a:ext cx="5143500" cy="1460500"/>
          </a:xfrm>
          <a:prstGeom prst="roundRect">
            <a:avLst>
              <a:gd name="adj" fmla="val 7360"/>
            </a:avLst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F68060AD-7E66-9E67-4123-13821E1A129F}"/>
              </a:ext>
            </a:extLst>
          </p:cNvPr>
          <p:cNvSpPr txBox="1"/>
          <p:nvPr/>
        </p:nvSpPr>
        <p:spPr>
          <a:xfrm>
            <a:off x="797560" y="2710180"/>
            <a:ext cx="1622067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📦</a:t>
            </a:r>
            <a:r>
              <a:rPr lang="zh-CN" altLang="en-US" sz="105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webtest Container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C7B6B1D-29D4-17C5-01A8-A80752F170A1}"/>
              </a:ext>
            </a:extLst>
          </p:cNvPr>
          <p:cNvSpPr txBox="1"/>
          <p:nvPr/>
        </p:nvSpPr>
        <p:spPr>
          <a:xfrm>
            <a:off x="2448560" y="2760980"/>
            <a:ext cx="225895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 dirty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ghcr.io/liulingyuncat/smart_test:latest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A28B754C-B678-83D8-83D9-D0FABBBF22EF}"/>
              </a:ext>
            </a:extLst>
          </p:cNvPr>
          <p:cNvSpPr/>
          <p:nvPr/>
        </p:nvSpPr>
        <p:spPr>
          <a:xfrm>
            <a:off x="825500" y="3022600"/>
            <a:ext cx="1968500" cy="889000"/>
          </a:xfrm>
          <a:prstGeom prst="roundRect">
            <a:avLst>
              <a:gd name="adj" fmla="val 8327"/>
            </a:avLst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BC52AB55-09F9-075C-35F3-5621925A8DC4}"/>
              </a:ext>
            </a:extLst>
          </p:cNvPr>
          <p:cNvSpPr txBox="1"/>
          <p:nvPr/>
        </p:nvSpPr>
        <p:spPr>
          <a:xfrm>
            <a:off x="1290567" y="3053472"/>
            <a:ext cx="1000341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 Service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0FA6D15D-8AE5-9D91-DFCD-58597A5E1BE4}"/>
              </a:ext>
            </a:extLst>
          </p:cNvPr>
          <p:cNvSpPr txBox="1"/>
          <p:nvPr/>
        </p:nvSpPr>
        <p:spPr>
          <a:xfrm>
            <a:off x="1322317" y="3256672"/>
            <a:ext cx="890862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:8443 HTTPS</a:t>
            </a:r>
          </a:p>
        </p:txBody>
      </p:sp>
      <p:sp>
        <p:nvSpPr>
          <p:cNvPr id="40" name="圆角矩形 39">
            <a:extLst>
              <a:ext uri="{FF2B5EF4-FFF2-40B4-BE49-F238E27FC236}">
                <a16:creationId xmlns:a16="http://schemas.microsoft.com/office/drawing/2014/main" id="{88328F9C-677A-58B9-75B1-31E87DD5BC40}"/>
              </a:ext>
            </a:extLst>
          </p:cNvPr>
          <p:cNvSpPr/>
          <p:nvPr/>
        </p:nvSpPr>
        <p:spPr>
          <a:xfrm>
            <a:off x="952500" y="3530600"/>
            <a:ext cx="762000" cy="2286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671A1317-F987-7CF0-ADF0-1C09500D6B49}"/>
              </a:ext>
            </a:extLst>
          </p:cNvPr>
          <p:cNvSpPr txBox="1"/>
          <p:nvPr/>
        </p:nvSpPr>
        <p:spPr>
          <a:xfrm>
            <a:off x="948353" y="3524058"/>
            <a:ext cx="732714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Gin Router</a:t>
            </a: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8B69A4A5-2953-259D-45D7-E0EF9799431E}"/>
              </a:ext>
            </a:extLst>
          </p:cNvPr>
          <p:cNvSpPr/>
          <p:nvPr/>
        </p:nvSpPr>
        <p:spPr>
          <a:xfrm>
            <a:off x="1803400" y="3530600"/>
            <a:ext cx="863600" cy="2286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3CB494FC-28BE-D59E-9F6F-F86FDD04D936}"/>
              </a:ext>
            </a:extLst>
          </p:cNvPr>
          <p:cNvSpPr txBox="1"/>
          <p:nvPr/>
        </p:nvSpPr>
        <p:spPr>
          <a:xfrm>
            <a:off x="1850053" y="3511358"/>
            <a:ext cx="711269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前端</a:t>
            </a:r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Static</a:t>
            </a: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D694D8B3-42F4-FBBF-509B-6490DEED93BA}"/>
              </a:ext>
            </a:extLst>
          </p:cNvPr>
          <p:cNvSpPr/>
          <p:nvPr/>
        </p:nvSpPr>
        <p:spPr>
          <a:xfrm>
            <a:off x="2946400" y="3022600"/>
            <a:ext cx="2667000" cy="889000"/>
          </a:xfrm>
          <a:prstGeom prst="roundRect">
            <a:avLst>
              <a:gd name="adj" fmla="val 9717"/>
            </a:avLst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B9F16CAD-3F21-17AE-B8D3-9EB26531CED7}"/>
              </a:ext>
            </a:extLst>
          </p:cNvPr>
          <p:cNvSpPr txBox="1"/>
          <p:nvPr/>
        </p:nvSpPr>
        <p:spPr>
          <a:xfrm>
            <a:off x="3786117" y="3053472"/>
            <a:ext cx="95458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 Server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B956584B-9514-E809-DFB2-BB646234E26C}"/>
              </a:ext>
            </a:extLst>
          </p:cNvPr>
          <p:cNvSpPr txBox="1"/>
          <p:nvPr/>
        </p:nvSpPr>
        <p:spPr>
          <a:xfrm>
            <a:off x="3652767" y="3256672"/>
            <a:ext cx="1289560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:16410 HTTP / stdio</a:t>
            </a: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0BA8DB15-E018-B1D1-8A50-BF254982FF91}"/>
              </a:ext>
            </a:extLst>
          </p:cNvPr>
          <p:cNvSpPr/>
          <p:nvPr/>
        </p:nvSpPr>
        <p:spPr>
          <a:xfrm>
            <a:off x="3111500" y="3530600"/>
            <a:ext cx="1041400" cy="2286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F0CB7954-4C37-38F7-4601-DEA6DCDB1BBF}"/>
              </a:ext>
            </a:extLst>
          </p:cNvPr>
          <p:cNvSpPr txBox="1"/>
          <p:nvPr/>
        </p:nvSpPr>
        <p:spPr>
          <a:xfrm>
            <a:off x="3145453" y="3524058"/>
            <a:ext cx="1041190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37 Tools Handler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529B3501-5452-CD47-DB26-9EB4C400B5E6}"/>
              </a:ext>
            </a:extLst>
          </p:cNvPr>
          <p:cNvSpPr/>
          <p:nvPr/>
        </p:nvSpPr>
        <p:spPr>
          <a:xfrm>
            <a:off x="4254500" y="3530600"/>
            <a:ext cx="1206500" cy="2286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E9D07C2-0866-C7BA-EF6C-C84EEA7F7A8C}"/>
              </a:ext>
            </a:extLst>
          </p:cNvPr>
          <p:cNvSpPr txBox="1"/>
          <p:nvPr/>
        </p:nvSpPr>
        <p:spPr>
          <a:xfrm>
            <a:off x="4326553" y="3511358"/>
            <a:ext cx="1106551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BackendClient</a:t>
            </a:r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代理</a:t>
            </a:r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58C01402-B102-5E79-3473-17F0CAB0E277}"/>
              </a:ext>
            </a:extLst>
          </p:cNvPr>
          <p:cNvGrpSpPr/>
          <p:nvPr/>
        </p:nvGrpSpPr>
        <p:grpSpPr>
          <a:xfrm>
            <a:off x="635000" y="4125011"/>
            <a:ext cx="5143097" cy="863600"/>
            <a:chOff x="635000" y="4191000"/>
            <a:chExt cx="5715000" cy="863600"/>
          </a:xfrm>
        </p:grpSpPr>
        <p:sp>
          <p:nvSpPr>
            <p:cNvPr id="51" name="圆角矩形 50">
              <a:extLst>
                <a:ext uri="{FF2B5EF4-FFF2-40B4-BE49-F238E27FC236}">
                  <a16:creationId xmlns:a16="http://schemas.microsoft.com/office/drawing/2014/main" id="{F8771F1D-B890-E695-1C8E-4A5AF3138BAB}"/>
                </a:ext>
              </a:extLst>
            </p:cNvPr>
            <p:cNvSpPr/>
            <p:nvPr/>
          </p:nvSpPr>
          <p:spPr>
            <a:xfrm>
              <a:off x="635000" y="4191000"/>
              <a:ext cx="1778000" cy="863600"/>
            </a:xfrm>
            <a:prstGeom prst="roundRect">
              <a:avLst>
                <a:gd name="adj" fmla="val 8082"/>
              </a:avLst>
            </a:prstGeom>
            <a:solidFill>
              <a:srgbClr val="247B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BF227D0-6008-A485-C23C-A29EC8183041}"/>
                </a:ext>
              </a:extLst>
            </p:cNvPr>
            <p:cNvSpPr txBox="1"/>
            <p:nvPr/>
          </p:nvSpPr>
          <p:spPr>
            <a:xfrm>
              <a:off x="1023867" y="4209564"/>
              <a:ext cx="934980" cy="272415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Apple Color Emoji"/>
                  <a:rtl val="0"/>
                </a:rPr>
                <a:t>🐘</a:t>
              </a:r>
              <a:r>
                <a:rPr lang="zh-CN" altLang="en-US" sz="10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 postgres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8F93FFAB-89F1-CAE3-F577-A0E33F5691F8}"/>
                </a:ext>
              </a:extLst>
            </p:cNvPr>
            <p:cNvSpPr txBox="1"/>
            <p:nvPr/>
          </p:nvSpPr>
          <p:spPr>
            <a:xfrm>
              <a:off x="909567" y="4438164"/>
              <a:ext cx="1262759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 dirty="0">
                  <a:ln/>
                  <a:solidFill>
                    <a:srgbClr val="ADE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PostgreSQL 16-alpine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E45F0685-1FFC-EE43-A991-4C4E6BF836D4}"/>
                </a:ext>
              </a:extLst>
            </p:cNvPr>
            <p:cNvSpPr txBox="1"/>
            <p:nvPr/>
          </p:nvSpPr>
          <p:spPr>
            <a:xfrm>
              <a:off x="1087367" y="4603264"/>
              <a:ext cx="910470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:5432 </a:t>
              </a:r>
              <a:r>
                <a:rPr lang="zh-CN" altLang="en-US" sz="800" spc="0" baseline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内部网络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01244D47-6FEC-B1DC-66BB-5A996971E67F}"/>
                </a:ext>
              </a:extLst>
            </p:cNvPr>
            <p:cNvSpPr txBox="1"/>
            <p:nvPr/>
          </p:nvSpPr>
          <p:spPr>
            <a:xfrm>
              <a:off x="1093717" y="4781064"/>
              <a:ext cx="957856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ADE0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./data/postgres</a:t>
              </a:r>
            </a:p>
          </p:txBody>
        </p:sp>
        <p:sp>
          <p:nvSpPr>
            <p:cNvPr id="56" name="圆角矩形 55">
              <a:extLst>
                <a:ext uri="{FF2B5EF4-FFF2-40B4-BE49-F238E27FC236}">
                  <a16:creationId xmlns:a16="http://schemas.microsoft.com/office/drawing/2014/main" id="{6DE741E8-5405-94F0-CF8E-DD544A9055C0}"/>
                </a:ext>
              </a:extLst>
            </p:cNvPr>
            <p:cNvSpPr/>
            <p:nvPr/>
          </p:nvSpPr>
          <p:spPr>
            <a:xfrm>
              <a:off x="2540000" y="4191000"/>
              <a:ext cx="1841500" cy="863600"/>
            </a:xfrm>
            <a:prstGeom prst="roundRect">
              <a:avLst>
                <a:gd name="adj" fmla="val 9513"/>
              </a:avLst>
            </a:prstGeom>
            <a:solidFill>
              <a:srgbClr val="9C549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13290D15-22C1-D3F3-26EE-7982D9491277}"/>
                </a:ext>
              </a:extLst>
            </p:cNvPr>
            <p:cNvSpPr txBox="1"/>
            <p:nvPr/>
          </p:nvSpPr>
          <p:spPr>
            <a:xfrm>
              <a:off x="2577650" y="4221363"/>
              <a:ext cx="1554090" cy="272415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00" b="1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Apple Color Emoji"/>
                  <a:rtl val="0"/>
                </a:rPr>
                <a:t>🎭</a:t>
              </a:r>
              <a:r>
                <a:rPr lang="zh-CN" altLang="en-US" sz="1000" b="1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 playwright-runner</a:t>
              </a: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6EB7E19D-D80A-9DB5-BA32-98EA79751C08}"/>
                </a:ext>
              </a:extLst>
            </p:cNvPr>
            <p:cNvSpPr txBox="1"/>
            <p:nvPr/>
          </p:nvSpPr>
          <p:spPr>
            <a:xfrm>
              <a:off x="2547868" y="4470736"/>
              <a:ext cx="1675477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 dirty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mcr.microsoft.com/playwright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6D3E2B87-C298-9DBF-E1A2-375602FCC71D}"/>
                </a:ext>
              </a:extLst>
            </p:cNvPr>
            <p:cNvSpPr txBox="1"/>
            <p:nvPr/>
          </p:nvSpPr>
          <p:spPr>
            <a:xfrm>
              <a:off x="2987710" y="4615964"/>
              <a:ext cx="923542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v1.40.0-jammy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7B928EB8-CA36-BD9A-1421-F9F7D1BCD23C}"/>
                </a:ext>
              </a:extLst>
            </p:cNvPr>
            <p:cNvSpPr txBox="1"/>
            <p:nvPr/>
          </p:nvSpPr>
          <p:spPr>
            <a:xfrm>
              <a:off x="2712079" y="4779792"/>
              <a:ext cx="1337210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 dirty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./scripts → /app/scripts</a:t>
              </a:r>
            </a:p>
          </p:txBody>
        </p:sp>
        <p:sp>
          <p:nvSpPr>
            <p:cNvPr id="61" name="圆角矩形 60">
              <a:extLst>
                <a:ext uri="{FF2B5EF4-FFF2-40B4-BE49-F238E27FC236}">
                  <a16:creationId xmlns:a16="http://schemas.microsoft.com/office/drawing/2014/main" id="{D1616773-C077-2282-E13A-60C0C10DF8C1}"/>
                </a:ext>
              </a:extLst>
            </p:cNvPr>
            <p:cNvSpPr/>
            <p:nvPr/>
          </p:nvSpPr>
          <p:spPr>
            <a:xfrm>
              <a:off x="4508500" y="4191000"/>
              <a:ext cx="889000" cy="863600"/>
            </a:xfrm>
            <a:prstGeom prst="roundRect">
              <a:avLst>
                <a:gd name="adj" fmla="val 7400"/>
              </a:avLst>
            </a:prstGeom>
            <a:solidFill>
              <a:srgbClr val="00AA7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91C56BDA-CDC6-4CF1-50FE-1B7AE4206F02}"/>
                </a:ext>
              </a:extLst>
            </p:cNvPr>
            <p:cNvSpPr txBox="1"/>
            <p:nvPr/>
          </p:nvSpPr>
          <p:spPr>
            <a:xfrm>
              <a:off x="4488905" y="4209907"/>
              <a:ext cx="811890" cy="25538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900" b="1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Apple Color Emoji"/>
                  <a:rtl val="0"/>
                </a:rPr>
                <a:t>📁</a:t>
              </a:r>
              <a:r>
                <a:rPr lang="zh-CN" altLang="en-US" sz="900" b="1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 Storage</a:t>
              </a:r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FBF13B7B-3440-067E-C0F4-EAB6E915C2CD}"/>
                </a:ext>
              </a:extLst>
            </p:cNvPr>
            <p:cNvSpPr txBox="1"/>
            <p:nvPr/>
          </p:nvSpPr>
          <p:spPr>
            <a:xfrm>
              <a:off x="4630668" y="4450864"/>
              <a:ext cx="640341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./storage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F290454D-C891-9165-D96D-9FE75C7196CF}"/>
                </a:ext>
              </a:extLst>
            </p:cNvPr>
            <p:cNvSpPr txBox="1"/>
            <p:nvPr/>
          </p:nvSpPr>
          <p:spPr>
            <a:xfrm>
              <a:off x="4643367" y="4615964"/>
              <a:ext cx="598074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uploads</a:t>
              </a:r>
            </a:p>
          </p:txBody>
        </p:sp>
        <p:sp>
          <p:nvSpPr>
            <p:cNvPr id="65" name="文本框 64">
              <a:extLst>
                <a:ext uri="{FF2B5EF4-FFF2-40B4-BE49-F238E27FC236}">
                  <a16:creationId xmlns:a16="http://schemas.microsoft.com/office/drawing/2014/main" id="{1BCAD298-9853-2E2E-1848-26631C7470DD}"/>
                </a:ext>
              </a:extLst>
            </p:cNvPr>
            <p:cNvSpPr txBox="1"/>
            <p:nvPr/>
          </p:nvSpPr>
          <p:spPr>
            <a:xfrm>
              <a:off x="4649717" y="4781064"/>
              <a:ext cx="571433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exports</a:t>
              </a:r>
            </a:p>
          </p:txBody>
        </p:sp>
        <p:sp>
          <p:nvSpPr>
            <p:cNvPr id="66" name="圆角矩形 65">
              <a:extLst>
                <a:ext uri="{FF2B5EF4-FFF2-40B4-BE49-F238E27FC236}">
                  <a16:creationId xmlns:a16="http://schemas.microsoft.com/office/drawing/2014/main" id="{18E22B77-B63E-16C4-4AA6-9D7496C31C79}"/>
                </a:ext>
              </a:extLst>
            </p:cNvPr>
            <p:cNvSpPr/>
            <p:nvPr/>
          </p:nvSpPr>
          <p:spPr>
            <a:xfrm>
              <a:off x="5524500" y="4191000"/>
              <a:ext cx="825500" cy="863600"/>
            </a:xfrm>
            <a:prstGeom prst="roundRect">
              <a:avLst>
                <a:gd name="adj" fmla="val 8350"/>
              </a:avLst>
            </a:prstGeom>
            <a:solidFill>
              <a:srgbClr val="7F7F7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8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7" name="文本框 66">
              <a:extLst>
                <a:ext uri="{FF2B5EF4-FFF2-40B4-BE49-F238E27FC236}">
                  <a16:creationId xmlns:a16="http://schemas.microsoft.com/office/drawing/2014/main" id="{AD153DA0-730F-C291-2BEF-6717FB2886B1}"/>
                </a:ext>
              </a:extLst>
            </p:cNvPr>
            <p:cNvSpPr txBox="1"/>
            <p:nvPr/>
          </p:nvSpPr>
          <p:spPr>
            <a:xfrm>
              <a:off x="5583167" y="4222264"/>
              <a:ext cx="588083" cy="25538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9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Apple Color Emoji"/>
                  <a:rtl val="0"/>
                </a:rPr>
                <a:t>🎯</a:t>
              </a:r>
              <a:r>
                <a:rPr lang="zh-CN" altLang="en-US" sz="9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 SUT</a:t>
              </a:r>
            </a:p>
          </p:txBody>
        </p:sp>
        <p:sp>
          <p:nvSpPr>
            <p:cNvPr id="68" name="文本框 67">
              <a:extLst>
                <a:ext uri="{FF2B5EF4-FFF2-40B4-BE49-F238E27FC236}">
                  <a16:creationId xmlns:a16="http://schemas.microsoft.com/office/drawing/2014/main" id="{9E44D78F-0371-FE3E-4294-577EFFCF226C}"/>
                </a:ext>
              </a:extLst>
            </p:cNvPr>
            <p:cNvSpPr txBox="1"/>
            <p:nvPr/>
          </p:nvSpPr>
          <p:spPr>
            <a:xfrm>
              <a:off x="5602217" y="4438164"/>
              <a:ext cx="618053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被测系统</a:t>
              </a: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8B5CB45D-1830-33DB-9E98-EDA0A649E750}"/>
                </a:ext>
              </a:extLst>
            </p:cNvPr>
            <p:cNvSpPr txBox="1"/>
            <p:nvPr/>
          </p:nvSpPr>
          <p:spPr>
            <a:xfrm>
              <a:off x="5678417" y="4603264"/>
              <a:ext cx="412472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外部</a:t>
              </a:r>
            </a:p>
          </p:txBody>
        </p:sp>
        <p:sp>
          <p:nvSpPr>
            <p:cNvPr id="70" name="文本框 69">
              <a:extLst>
                <a:ext uri="{FF2B5EF4-FFF2-40B4-BE49-F238E27FC236}">
                  <a16:creationId xmlns:a16="http://schemas.microsoft.com/office/drawing/2014/main" id="{DE369A0E-E2AC-22C7-FCCE-9BDB086C39D3}"/>
                </a:ext>
              </a:extLst>
            </p:cNvPr>
            <p:cNvSpPr txBox="1"/>
            <p:nvPr/>
          </p:nvSpPr>
          <p:spPr>
            <a:xfrm>
              <a:off x="5602217" y="4781064"/>
              <a:ext cx="638691" cy="238363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800" spc="0" baseline="0">
                  <a:ln/>
                  <a:solidFill>
                    <a:srgbClr val="D3EDFB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Web/API</a:t>
              </a:r>
            </a:p>
          </p:txBody>
        </p:sp>
      </p:grpSp>
      <p:sp>
        <p:nvSpPr>
          <p:cNvPr id="76" name="圆角矩形 75">
            <a:extLst>
              <a:ext uri="{FF2B5EF4-FFF2-40B4-BE49-F238E27FC236}">
                <a16:creationId xmlns:a16="http://schemas.microsoft.com/office/drawing/2014/main" id="{E8EC83B0-CD68-9A52-F05C-1C002BD2CA1B}"/>
              </a:ext>
            </a:extLst>
          </p:cNvPr>
          <p:cNvSpPr/>
          <p:nvPr/>
        </p:nvSpPr>
        <p:spPr>
          <a:xfrm>
            <a:off x="635000" y="5039411"/>
            <a:ext cx="5127268" cy="228600"/>
          </a:xfrm>
          <a:prstGeom prst="roundRect">
            <a:avLst>
              <a:gd name="adj" fmla="val 41409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7" name="文本框 76">
            <a:extLst>
              <a:ext uri="{FF2B5EF4-FFF2-40B4-BE49-F238E27FC236}">
                <a16:creationId xmlns:a16="http://schemas.microsoft.com/office/drawing/2014/main" id="{A46BBC3C-B74E-01EB-3DA8-D93E6003890F}"/>
              </a:ext>
            </a:extLst>
          </p:cNvPr>
          <p:cNvSpPr txBox="1"/>
          <p:nvPr/>
        </p:nvSpPr>
        <p:spPr>
          <a:xfrm>
            <a:off x="1729422" y="5035026"/>
            <a:ext cx="2954655" cy="25538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9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🔗</a:t>
            </a:r>
            <a:r>
              <a:rPr lang="zh-CN" altLang="en-US" sz="9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webtest-network (Docker Bridge) | 3 Containers</a:t>
            </a:r>
          </a:p>
        </p:txBody>
      </p:sp>
      <p:sp>
        <p:nvSpPr>
          <p:cNvPr id="78" name="圆角矩形 77">
            <a:extLst>
              <a:ext uri="{FF2B5EF4-FFF2-40B4-BE49-F238E27FC236}">
                <a16:creationId xmlns:a16="http://schemas.microsoft.com/office/drawing/2014/main" id="{95995541-EC0F-3A50-1357-55CBBCE905A7}"/>
              </a:ext>
            </a:extLst>
          </p:cNvPr>
          <p:cNvSpPr/>
          <p:nvPr/>
        </p:nvSpPr>
        <p:spPr>
          <a:xfrm>
            <a:off x="6223000" y="841865"/>
            <a:ext cx="5588000" cy="4318000"/>
          </a:xfrm>
          <a:prstGeom prst="roundRect">
            <a:avLst>
              <a:gd name="adj" fmla="val 2258"/>
            </a:avLst>
          </a:prstGeom>
          <a:solidFill>
            <a:srgbClr val="F5F8F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2C5DBE02-F00C-F333-1641-F46E0A3E3A39}"/>
              </a:ext>
            </a:extLst>
          </p:cNvPr>
          <p:cNvSpPr txBox="1"/>
          <p:nvPr/>
        </p:nvSpPr>
        <p:spPr>
          <a:xfrm>
            <a:off x="6385560" y="983666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典型交互时序图</a:t>
            </a:r>
          </a:p>
        </p:txBody>
      </p:sp>
      <p:sp>
        <p:nvSpPr>
          <p:cNvPr id="80" name="任意形状 79">
            <a:extLst>
              <a:ext uri="{FF2B5EF4-FFF2-40B4-BE49-F238E27FC236}">
                <a16:creationId xmlns:a16="http://schemas.microsoft.com/office/drawing/2014/main" id="{824CF788-C556-47CA-5AE2-0684209FAE91}"/>
              </a:ext>
            </a:extLst>
          </p:cNvPr>
          <p:cNvSpPr/>
          <p:nvPr/>
        </p:nvSpPr>
        <p:spPr>
          <a:xfrm>
            <a:off x="6477000" y="1308100"/>
            <a:ext cx="2159000" cy="12700"/>
          </a:xfrm>
          <a:custGeom>
            <a:avLst/>
            <a:gdLst>
              <a:gd name="connsiteX0" fmla="*/ 0 w 2159000"/>
              <a:gd name="connsiteY0" fmla="*/ 0 h 12700"/>
              <a:gd name="connsiteX1" fmla="*/ 2159000 w 2159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9000" h="12700">
                <a:moveTo>
                  <a:pt x="0" y="0"/>
                </a:moveTo>
                <a:lnTo>
                  <a:pt x="2159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1" name="圆角矩形 80">
            <a:extLst>
              <a:ext uri="{FF2B5EF4-FFF2-40B4-BE49-F238E27FC236}">
                <a16:creationId xmlns:a16="http://schemas.microsoft.com/office/drawing/2014/main" id="{F95CBDB6-3C25-06D7-78F6-BACF627DAB3B}"/>
              </a:ext>
            </a:extLst>
          </p:cNvPr>
          <p:cNvSpPr/>
          <p:nvPr/>
        </p:nvSpPr>
        <p:spPr>
          <a:xfrm>
            <a:off x="6451600" y="1460500"/>
            <a:ext cx="698500" cy="3175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2" name="文本框 81">
            <a:extLst>
              <a:ext uri="{FF2B5EF4-FFF2-40B4-BE49-F238E27FC236}">
                <a16:creationId xmlns:a16="http://schemas.microsoft.com/office/drawing/2014/main" id="{BD1AF296-DEE2-332F-10B8-BBC78F0E5628}"/>
              </a:ext>
            </a:extLst>
          </p:cNvPr>
          <p:cNvSpPr txBox="1"/>
          <p:nvPr/>
        </p:nvSpPr>
        <p:spPr>
          <a:xfrm>
            <a:off x="6535079" y="1507345"/>
            <a:ext cx="54373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Copilot</a:t>
            </a:r>
          </a:p>
        </p:txBody>
      </p:sp>
      <p:sp>
        <p:nvSpPr>
          <p:cNvPr id="83" name="圆角矩形 82">
            <a:extLst>
              <a:ext uri="{FF2B5EF4-FFF2-40B4-BE49-F238E27FC236}">
                <a16:creationId xmlns:a16="http://schemas.microsoft.com/office/drawing/2014/main" id="{C3C0D333-DCA8-6B9B-CF40-0A473FD2BF2C}"/>
              </a:ext>
            </a:extLst>
          </p:cNvPr>
          <p:cNvSpPr/>
          <p:nvPr/>
        </p:nvSpPr>
        <p:spPr>
          <a:xfrm>
            <a:off x="7594600" y="1460500"/>
            <a:ext cx="698500" cy="3175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94CC3F4F-5718-46FE-A96E-A7E12BFD3886}"/>
              </a:ext>
            </a:extLst>
          </p:cNvPr>
          <p:cNvSpPr txBox="1"/>
          <p:nvPr/>
        </p:nvSpPr>
        <p:spPr>
          <a:xfrm>
            <a:off x="7639979" y="1507345"/>
            <a:ext cx="63511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 Model</a:t>
            </a:r>
          </a:p>
        </p:txBody>
      </p:sp>
      <p:sp>
        <p:nvSpPr>
          <p:cNvPr id="85" name="圆角矩形 84">
            <a:extLst>
              <a:ext uri="{FF2B5EF4-FFF2-40B4-BE49-F238E27FC236}">
                <a16:creationId xmlns:a16="http://schemas.microsoft.com/office/drawing/2014/main" id="{861741A4-6498-DADC-498B-4A19B7EF411A}"/>
              </a:ext>
            </a:extLst>
          </p:cNvPr>
          <p:cNvSpPr/>
          <p:nvPr/>
        </p:nvSpPr>
        <p:spPr>
          <a:xfrm>
            <a:off x="8737600" y="1460500"/>
            <a:ext cx="825500" cy="3175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文本框 85">
            <a:extLst>
              <a:ext uri="{FF2B5EF4-FFF2-40B4-BE49-F238E27FC236}">
                <a16:creationId xmlns:a16="http://schemas.microsoft.com/office/drawing/2014/main" id="{02FA16C7-24AC-FE59-79BC-33D2FCB40B83}"/>
              </a:ext>
            </a:extLst>
          </p:cNvPr>
          <p:cNvSpPr txBox="1"/>
          <p:nvPr/>
        </p:nvSpPr>
        <p:spPr>
          <a:xfrm>
            <a:off x="8782979" y="1507345"/>
            <a:ext cx="7537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 Server</a:t>
            </a:r>
          </a:p>
        </p:txBody>
      </p:sp>
      <p:sp>
        <p:nvSpPr>
          <p:cNvPr id="87" name="圆角矩形 86">
            <a:extLst>
              <a:ext uri="{FF2B5EF4-FFF2-40B4-BE49-F238E27FC236}">
                <a16:creationId xmlns:a16="http://schemas.microsoft.com/office/drawing/2014/main" id="{775BA634-0F58-B832-8226-6DE84E759B26}"/>
              </a:ext>
            </a:extLst>
          </p:cNvPr>
          <p:cNvSpPr/>
          <p:nvPr/>
        </p:nvSpPr>
        <p:spPr>
          <a:xfrm>
            <a:off x="10007600" y="1460500"/>
            <a:ext cx="825500" cy="3175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CE540A24-0A9A-621D-AEED-B93D996EEA8E}"/>
              </a:ext>
            </a:extLst>
          </p:cNvPr>
          <p:cNvSpPr txBox="1"/>
          <p:nvPr/>
        </p:nvSpPr>
        <p:spPr>
          <a:xfrm>
            <a:off x="10040279" y="1507345"/>
            <a:ext cx="78899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 Service</a:t>
            </a:r>
          </a:p>
        </p:txBody>
      </p:sp>
      <p:sp>
        <p:nvSpPr>
          <p:cNvPr id="89" name="圆角矩形 88">
            <a:extLst>
              <a:ext uri="{FF2B5EF4-FFF2-40B4-BE49-F238E27FC236}">
                <a16:creationId xmlns:a16="http://schemas.microsoft.com/office/drawing/2014/main" id="{E4D4DAD0-88DF-E88F-92E4-B0B5D5FCA9C0}"/>
              </a:ext>
            </a:extLst>
          </p:cNvPr>
          <p:cNvSpPr/>
          <p:nvPr/>
        </p:nvSpPr>
        <p:spPr>
          <a:xfrm>
            <a:off x="11023600" y="1460500"/>
            <a:ext cx="635000" cy="3175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BDDE7A7E-9DF0-8725-1FAF-1F633ACA1CDC}"/>
              </a:ext>
            </a:extLst>
          </p:cNvPr>
          <p:cNvSpPr txBox="1"/>
          <p:nvPr/>
        </p:nvSpPr>
        <p:spPr>
          <a:xfrm>
            <a:off x="11157879" y="1507345"/>
            <a:ext cx="32733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DB</a:t>
            </a:r>
          </a:p>
        </p:txBody>
      </p:sp>
      <p:sp>
        <p:nvSpPr>
          <p:cNvPr id="91" name="任意形状 90">
            <a:extLst>
              <a:ext uri="{FF2B5EF4-FFF2-40B4-BE49-F238E27FC236}">
                <a16:creationId xmlns:a16="http://schemas.microsoft.com/office/drawing/2014/main" id="{0A70B3E9-3B99-1CA6-CA32-38D767784654}"/>
              </a:ext>
            </a:extLst>
          </p:cNvPr>
          <p:cNvSpPr/>
          <p:nvPr/>
        </p:nvSpPr>
        <p:spPr>
          <a:xfrm>
            <a:off x="6794500" y="1778000"/>
            <a:ext cx="12700" cy="3302000"/>
          </a:xfrm>
          <a:custGeom>
            <a:avLst/>
            <a:gdLst>
              <a:gd name="connsiteX0" fmla="*/ 0 w 12700"/>
              <a:gd name="connsiteY0" fmla="*/ 0 h 3302000"/>
              <a:gd name="connsiteX1" fmla="*/ 0 w 12700"/>
              <a:gd name="connsiteY1" fmla="*/ 3302000 h 3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302000">
                <a:moveTo>
                  <a:pt x="0" y="0"/>
                </a:moveTo>
                <a:lnTo>
                  <a:pt x="0" y="3302000"/>
                </a:lnTo>
              </a:path>
            </a:pathLst>
          </a:custGeom>
          <a:ln w="12700" cap="flat">
            <a:solidFill>
              <a:srgbClr val="C8C8C8"/>
            </a:solidFill>
            <a:custDash>
              <a:ds d="300000" sp="150000"/>
            </a:custDash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任意形状 91">
            <a:extLst>
              <a:ext uri="{FF2B5EF4-FFF2-40B4-BE49-F238E27FC236}">
                <a16:creationId xmlns:a16="http://schemas.microsoft.com/office/drawing/2014/main" id="{8247893E-7A9B-79DA-C039-F72C6B6E56DC}"/>
              </a:ext>
            </a:extLst>
          </p:cNvPr>
          <p:cNvSpPr/>
          <p:nvPr/>
        </p:nvSpPr>
        <p:spPr>
          <a:xfrm>
            <a:off x="7937500" y="1778000"/>
            <a:ext cx="12700" cy="3302000"/>
          </a:xfrm>
          <a:custGeom>
            <a:avLst/>
            <a:gdLst>
              <a:gd name="connsiteX0" fmla="*/ 0 w 12700"/>
              <a:gd name="connsiteY0" fmla="*/ 0 h 3302000"/>
              <a:gd name="connsiteX1" fmla="*/ 0 w 12700"/>
              <a:gd name="connsiteY1" fmla="*/ 3302000 h 3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302000">
                <a:moveTo>
                  <a:pt x="0" y="0"/>
                </a:moveTo>
                <a:lnTo>
                  <a:pt x="0" y="3302000"/>
                </a:lnTo>
              </a:path>
            </a:pathLst>
          </a:custGeom>
          <a:ln w="12700" cap="flat">
            <a:solidFill>
              <a:srgbClr val="C8C8C8"/>
            </a:solidFill>
            <a:custDash>
              <a:ds d="300000" sp="150000"/>
            </a:custDash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3" name="任意形状 92">
            <a:extLst>
              <a:ext uri="{FF2B5EF4-FFF2-40B4-BE49-F238E27FC236}">
                <a16:creationId xmlns:a16="http://schemas.microsoft.com/office/drawing/2014/main" id="{533CB1E3-7CB5-3E7B-AB23-BFFBB99F271D}"/>
              </a:ext>
            </a:extLst>
          </p:cNvPr>
          <p:cNvSpPr/>
          <p:nvPr/>
        </p:nvSpPr>
        <p:spPr>
          <a:xfrm>
            <a:off x="9144000" y="1778000"/>
            <a:ext cx="12700" cy="3302000"/>
          </a:xfrm>
          <a:custGeom>
            <a:avLst/>
            <a:gdLst>
              <a:gd name="connsiteX0" fmla="*/ 0 w 12700"/>
              <a:gd name="connsiteY0" fmla="*/ 0 h 3302000"/>
              <a:gd name="connsiteX1" fmla="*/ 0 w 12700"/>
              <a:gd name="connsiteY1" fmla="*/ 3302000 h 3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302000">
                <a:moveTo>
                  <a:pt x="0" y="0"/>
                </a:moveTo>
                <a:lnTo>
                  <a:pt x="0" y="3302000"/>
                </a:lnTo>
              </a:path>
            </a:pathLst>
          </a:custGeom>
          <a:ln w="12700" cap="flat">
            <a:solidFill>
              <a:srgbClr val="C8C8C8"/>
            </a:solidFill>
            <a:custDash>
              <a:ds d="300000" sp="150000"/>
            </a:custDash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4" name="任意形状 93">
            <a:extLst>
              <a:ext uri="{FF2B5EF4-FFF2-40B4-BE49-F238E27FC236}">
                <a16:creationId xmlns:a16="http://schemas.microsoft.com/office/drawing/2014/main" id="{503D05E9-6CEE-3685-1E2D-E1D66C666F45}"/>
              </a:ext>
            </a:extLst>
          </p:cNvPr>
          <p:cNvSpPr/>
          <p:nvPr/>
        </p:nvSpPr>
        <p:spPr>
          <a:xfrm>
            <a:off x="10414000" y="1778000"/>
            <a:ext cx="12700" cy="3302000"/>
          </a:xfrm>
          <a:custGeom>
            <a:avLst/>
            <a:gdLst>
              <a:gd name="connsiteX0" fmla="*/ 0 w 12700"/>
              <a:gd name="connsiteY0" fmla="*/ 0 h 3302000"/>
              <a:gd name="connsiteX1" fmla="*/ 0 w 12700"/>
              <a:gd name="connsiteY1" fmla="*/ 3302000 h 3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302000">
                <a:moveTo>
                  <a:pt x="0" y="0"/>
                </a:moveTo>
                <a:lnTo>
                  <a:pt x="0" y="3302000"/>
                </a:lnTo>
              </a:path>
            </a:pathLst>
          </a:custGeom>
          <a:ln w="12700" cap="flat">
            <a:solidFill>
              <a:srgbClr val="C8C8C8"/>
            </a:solidFill>
            <a:custDash>
              <a:ds d="300000" sp="150000"/>
            </a:custDash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5" name="任意形状 94">
            <a:extLst>
              <a:ext uri="{FF2B5EF4-FFF2-40B4-BE49-F238E27FC236}">
                <a16:creationId xmlns:a16="http://schemas.microsoft.com/office/drawing/2014/main" id="{C825B771-1BEC-2480-D420-9C2A2AB7C6E0}"/>
              </a:ext>
            </a:extLst>
          </p:cNvPr>
          <p:cNvSpPr/>
          <p:nvPr/>
        </p:nvSpPr>
        <p:spPr>
          <a:xfrm>
            <a:off x="11341100" y="1778000"/>
            <a:ext cx="12700" cy="3302000"/>
          </a:xfrm>
          <a:custGeom>
            <a:avLst/>
            <a:gdLst>
              <a:gd name="connsiteX0" fmla="*/ 0 w 12700"/>
              <a:gd name="connsiteY0" fmla="*/ 0 h 3302000"/>
              <a:gd name="connsiteX1" fmla="*/ 0 w 12700"/>
              <a:gd name="connsiteY1" fmla="*/ 3302000 h 330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" h="3302000">
                <a:moveTo>
                  <a:pt x="0" y="0"/>
                </a:moveTo>
                <a:lnTo>
                  <a:pt x="0" y="3302000"/>
                </a:lnTo>
              </a:path>
            </a:pathLst>
          </a:custGeom>
          <a:ln w="12700" cap="flat">
            <a:solidFill>
              <a:srgbClr val="C8C8C8"/>
            </a:solidFill>
            <a:custDash>
              <a:ds d="300000" sp="150000"/>
            </a:custDash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6" name="任意形状 95">
            <a:extLst>
              <a:ext uri="{FF2B5EF4-FFF2-40B4-BE49-F238E27FC236}">
                <a16:creationId xmlns:a16="http://schemas.microsoft.com/office/drawing/2014/main" id="{3D306591-4002-125D-8771-1213D1B7A486}"/>
              </a:ext>
            </a:extLst>
          </p:cNvPr>
          <p:cNvSpPr/>
          <p:nvPr/>
        </p:nvSpPr>
        <p:spPr>
          <a:xfrm>
            <a:off x="6413500" y="1930400"/>
            <a:ext cx="762000" cy="152400"/>
          </a:xfrm>
          <a:custGeom>
            <a:avLst/>
            <a:gdLst>
              <a:gd name="connsiteX0" fmla="*/ 736600 w 762000"/>
              <a:gd name="connsiteY0" fmla="*/ 0 h 152400"/>
              <a:gd name="connsiteX1" fmla="*/ 762000 w 762000"/>
              <a:gd name="connsiteY1" fmla="*/ 0 h 152400"/>
              <a:gd name="connsiteX2" fmla="*/ 762000 w 762000"/>
              <a:gd name="connsiteY2" fmla="*/ 152400 h 152400"/>
              <a:gd name="connsiteX3" fmla="*/ 736600 w 762000"/>
              <a:gd name="connsiteY3" fmla="*/ 152400 h 152400"/>
              <a:gd name="connsiteX4" fmla="*/ 25400 w 762000"/>
              <a:gd name="connsiteY4" fmla="*/ 152400 h 152400"/>
              <a:gd name="connsiteX5" fmla="*/ 0 w 762000"/>
              <a:gd name="connsiteY5" fmla="*/ 152400 h 152400"/>
              <a:gd name="connsiteX6" fmla="*/ 0 w 762000"/>
              <a:gd name="connsiteY6" fmla="*/ 0 h 152400"/>
              <a:gd name="connsiteX7" fmla="*/ 25400 w 762000"/>
              <a:gd name="connsiteY7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2000" h="152400">
                <a:moveTo>
                  <a:pt x="736600" y="0"/>
                </a:moveTo>
                <a:cubicBezTo>
                  <a:pt x="750628" y="0"/>
                  <a:pt x="762000" y="0"/>
                  <a:pt x="762000" y="0"/>
                </a:cubicBezTo>
                <a:lnTo>
                  <a:pt x="762000" y="152400"/>
                </a:lnTo>
                <a:cubicBezTo>
                  <a:pt x="762000" y="152400"/>
                  <a:pt x="750628" y="152400"/>
                  <a:pt x="736600" y="152400"/>
                </a:cubicBezTo>
                <a:lnTo>
                  <a:pt x="25400" y="152400"/>
                </a:lnTo>
                <a:cubicBezTo>
                  <a:pt x="11372" y="152400"/>
                  <a:pt x="0" y="152400"/>
                  <a:pt x="0" y="152400"/>
                </a:cubicBezTo>
                <a:lnTo>
                  <a:pt x="0" y="0"/>
                </a:lnTo>
                <a:cubicBezTo>
                  <a:pt x="0" y="0"/>
                  <a:pt x="11372" y="0"/>
                  <a:pt x="25400" y="0"/>
                </a:cubicBezTo>
                <a:close/>
              </a:path>
            </a:pathLst>
          </a:custGeom>
          <a:solidFill>
            <a:srgbClr val="F5F5F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7" name="文本框 96">
            <a:extLst>
              <a:ext uri="{FF2B5EF4-FFF2-40B4-BE49-F238E27FC236}">
                <a16:creationId xmlns:a16="http://schemas.microsoft.com/office/drawing/2014/main" id="{AB5DE1FE-582E-0B88-0BFB-DEEFCA6EBCBE}"/>
              </a:ext>
            </a:extLst>
          </p:cNvPr>
          <p:cNvSpPr txBox="1"/>
          <p:nvPr/>
        </p:nvSpPr>
        <p:spPr>
          <a:xfrm>
            <a:off x="6550660" y="187564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用户输入</a:t>
            </a:r>
          </a:p>
        </p:txBody>
      </p:sp>
      <p:sp>
        <p:nvSpPr>
          <p:cNvPr id="98" name="任意形状 97">
            <a:extLst>
              <a:ext uri="{FF2B5EF4-FFF2-40B4-BE49-F238E27FC236}">
                <a16:creationId xmlns:a16="http://schemas.microsoft.com/office/drawing/2014/main" id="{FC736C7B-5D99-82F1-9E08-6DA0AA97AAF3}"/>
              </a:ext>
            </a:extLst>
          </p:cNvPr>
          <p:cNvSpPr/>
          <p:nvPr/>
        </p:nvSpPr>
        <p:spPr>
          <a:xfrm>
            <a:off x="6794499" y="2095500"/>
            <a:ext cx="1158875" cy="55424"/>
          </a:xfrm>
          <a:custGeom>
            <a:avLst/>
            <a:gdLst>
              <a:gd name="connsiteX0" fmla="*/ 0 w 1079500"/>
              <a:gd name="connsiteY0" fmla="*/ 0 h 12700"/>
              <a:gd name="connsiteX1" fmla="*/ 1079500 w 1079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79500" h="12700">
                <a:moveTo>
                  <a:pt x="0" y="0"/>
                </a:moveTo>
                <a:lnTo>
                  <a:pt x="1079500" y="0"/>
                </a:lnTo>
              </a:path>
            </a:pathLst>
          </a:custGeom>
          <a:ln w="19050" cap="flat">
            <a:solidFill>
              <a:srgbClr val="005BAC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9" name="文本框 98">
            <a:extLst>
              <a:ext uri="{FF2B5EF4-FFF2-40B4-BE49-F238E27FC236}">
                <a16:creationId xmlns:a16="http://schemas.microsoft.com/office/drawing/2014/main" id="{6748389D-0816-2B76-62ED-52166EB29C56}"/>
              </a:ext>
            </a:extLst>
          </p:cNvPr>
          <p:cNvSpPr txBox="1"/>
          <p:nvPr/>
        </p:nvSpPr>
        <p:spPr>
          <a:xfrm>
            <a:off x="7141768" y="1870533"/>
            <a:ext cx="119776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"</a:t>
            </a:r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分析需求并生成用例</a:t>
            </a:r>
            <a:r>
              <a:rPr lang="zh-CN" altLang="en-US" sz="800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"</a:t>
            </a:r>
          </a:p>
        </p:txBody>
      </p:sp>
      <p:sp>
        <p:nvSpPr>
          <p:cNvPr id="100" name="任意形状 99">
            <a:extLst>
              <a:ext uri="{FF2B5EF4-FFF2-40B4-BE49-F238E27FC236}">
                <a16:creationId xmlns:a16="http://schemas.microsoft.com/office/drawing/2014/main" id="{7330352C-801D-7CA8-54E0-CFFCC53EAC92}"/>
              </a:ext>
            </a:extLst>
          </p:cNvPr>
          <p:cNvSpPr/>
          <p:nvPr/>
        </p:nvSpPr>
        <p:spPr>
          <a:xfrm>
            <a:off x="7556500" y="2222500"/>
            <a:ext cx="762000" cy="152400"/>
          </a:xfrm>
          <a:custGeom>
            <a:avLst/>
            <a:gdLst>
              <a:gd name="connsiteX0" fmla="*/ 736600 w 762000"/>
              <a:gd name="connsiteY0" fmla="*/ 0 h 152400"/>
              <a:gd name="connsiteX1" fmla="*/ 762000 w 762000"/>
              <a:gd name="connsiteY1" fmla="*/ 0 h 152400"/>
              <a:gd name="connsiteX2" fmla="*/ 762000 w 762000"/>
              <a:gd name="connsiteY2" fmla="*/ 152400 h 152400"/>
              <a:gd name="connsiteX3" fmla="*/ 736600 w 762000"/>
              <a:gd name="connsiteY3" fmla="*/ 152400 h 152400"/>
              <a:gd name="connsiteX4" fmla="*/ 25400 w 762000"/>
              <a:gd name="connsiteY4" fmla="*/ 152400 h 152400"/>
              <a:gd name="connsiteX5" fmla="*/ 0 w 762000"/>
              <a:gd name="connsiteY5" fmla="*/ 152400 h 152400"/>
              <a:gd name="connsiteX6" fmla="*/ 0 w 762000"/>
              <a:gd name="connsiteY6" fmla="*/ 0 h 152400"/>
              <a:gd name="connsiteX7" fmla="*/ 25400 w 762000"/>
              <a:gd name="connsiteY7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2000" h="152400">
                <a:moveTo>
                  <a:pt x="736600" y="0"/>
                </a:moveTo>
                <a:cubicBezTo>
                  <a:pt x="750628" y="0"/>
                  <a:pt x="762000" y="0"/>
                  <a:pt x="762000" y="0"/>
                </a:cubicBezTo>
                <a:lnTo>
                  <a:pt x="762000" y="152400"/>
                </a:lnTo>
                <a:cubicBezTo>
                  <a:pt x="762000" y="152400"/>
                  <a:pt x="750628" y="152400"/>
                  <a:pt x="736600" y="152400"/>
                </a:cubicBezTo>
                <a:lnTo>
                  <a:pt x="25400" y="152400"/>
                </a:lnTo>
                <a:cubicBezTo>
                  <a:pt x="11372" y="152400"/>
                  <a:pt x="0" y="152400"/>
                  <a:pt x="0" y="152400"/>
                </a:cubicBezTo>
                <a:lnTo>
                  <a:pt x="0" y="0"/>
                </a:lnTo>
                <a:cubicBezTo>
                  <a:pt x="0" y="0"/>
                  <a:pt x="11372" y="0"/>
                  <a:pt x="25400" y="0"/>
                </a:cubicBezTo>
                <a:close/>
              </a:path>
            </a:pathLst>
          </a:custGeom>
          <a:solidFill>
            <a:srgbClr val="F5F5F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1" name="文本框 100">
            <a:extLst>
              <a:ext uri="{FF2B5EF4-FFF2-40B4-BE49-F238E27FC236}">
                <a16:creationId xmlns:a16="http://schemas.microsoft.com/office/drawing/2014/main" id="{598E5EB3-AE33-4C42-E8F2-4C8093BEF80C}"/>
              </a:ext>
            </a:extLst>
          </p:cNvPr>
          <p:cNvSpPr txBox="1"/>
          <p:nvPr/>
        </p:nvSpPr>
        <p:spPr>
          <a:xfrm>
            <a:off x="7725410" y="2167745"/>
            <a:ext cx="52290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 </a:t>
            </a:r>
            <a:r>
              <a:rPr lang="zh-CN" altLang="en-US" sz="8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分析</a:t>
            </a:r>
          </a:p>
        </p:txBody>
      </p:sp>
      <p:sp>
        <p:nvSpPr>
          <p:cNvPr id="102" name="任意形状 101">
            <a:extLst>
              <a:ext uri="{FF2B5EF4-FFF2-40B4-BE49-F238E27FC236}">
                <a16:creationId xmlns:a16="http://schemas.microsoft.com/office/drawing/2014/main" id="{FE7727F5-E553-0122-3FBA-A09CEBB9E8F5}"/>
              </a:ext>
            </a:extLst>
          </p:cNvPr>
          <p:cNvSpPr/>
          <p:nvPr/>
        </p:nvSpPr>
        <p:spPr>
          <a:xfrm>
            <a:off x="7937500" y="2387600"/>
            <a:ext cx="1213410" cy="55424"/>
          </a:xfrm>
          <a:custGeom>
            <a:avLst/>
            <a:gdLst>
              <a:gd name="connsiteX0" fmla="*/ 0 w 1130300"/>
              <a:gd name="connsiteY0" fmla="*/ 0 h 12700"/>
              <a:gd name="connsiteX1" fmla="*/ 1130300 w 11303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0300" h="12700">
                <a:moveTo>
                  <a:pt x="0" y="0"/>
                </a:moveTo>
                <a:lnTo>
                  <a:pt x="1130300" y="0"/>
                </a:lnTo>
              </a:path>
            </a:pathLst>
          </a:custGeom>
          <a:ln w="19050" cap="flat">
            <a:solidFill>
              <a:srgbClr val="247BC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A39D9423-051A-8B61-EF1D-7DD44AF5B2CF}"/>
              </a:ext>
            </a:extLst>
          </p:cNvPr>
          <p:cNvSpPr txBox="1"/>
          <p:nvPr/>
        </p:nvSpPr>
        <p:spPr>
          <a:xfrm>
            <a:off x="8313863" y="2174291"/>
            <a:ext cx="85311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 tool_call</a:t>
            </a:r>
          </a:p>
        </p:txBody>
      </p:sp>
      <p:sp>
        <p:nvSpPr>
          <p:cNvPr id="104" name="任意形状 103">
            <a:extLst>
              <a:ext uri="{FF2B5EF4-FFF2-40B4-BE49-F238E27FC236}">
                <a16:creationId xmlns:a16="http://schemas.microsoft.com/office/drawing/2014/main" id="{F8413B88-0A11-95EF-954F-900280C5AF63}"/>
              </a:ext>
            </a:extLst>
          </p:cNvPr>
          <p:cNvSpPr/>
          <p:nvPr/>
        </p:nvSpPr>
        <p:spPr>
          <a:xfrm>
            <a:off x="8775700" y="2514600"/>
            <a:ext cx="736600" cy="152400"/>
          </a:xfrm>
          <a:custGeom>
            <a:avLst/>
            <a:gdLst>
              <a:gd name="connsiteX0" fmla="*/ 711200 w 736600"/>
              <a:gd name="connsiteY0" fmla="*/ 0 h 152400"/>
              <a:gd name="connsiteX1" fmla="*/ 736600 w 736600"/>
              <a:gd name="connsiteY1" fmla="*/ 0 h 152400"/>
              <a:gd name="connsiteX2" fmla="*/ 736600 w 736600"/>
              <a:gd name="connsiteY2" fmla="*/ 152400 h 152400"/>
              <a:gd name="connsiteX3" fmla="*/ 711200 w 736600"/>
              <a:gd name="connsiteY3" fmla="*/ 152400 h 152400"/>
              <a:gd name="connsiteX4" fmla="*/ 25400 w 736600"/>
              <a:gd name="connsiteY4" fmla="*/ 152400 h 152400"/>
              <a:gd name="connsiteX5" fmla="*/ 0 w 736600"/>
              <a:gd name="connsiteY5" fmla="*/ 152400 h 152400"/>
              <a:gd name="connsiteX6" fmla="*/ 0 w 736600"/>
              <a:gd name="connsiteY6" fmla="*/ 0 h 152400"/>
              <a:gd name="connsiteX7" fmla="*/ 25400 w 736600"/>
              <a:gd name="connsiteY7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36600" h="152400">
                <a:moveTo>
                  <a:pt x="711200" y="0"/>
                </a:moveTo>
                <a:cubicBezTo>
                  <a:pt x="725228" y="0"/>
                  <a:pt x="736600" y="0"/>
                  <a:pt x="736600" y="0"/>
                </a:cubicBezTo>
                <a:lnTo>
                  <a:pt x="736600" y="152400"/>
                </a:lnTo>
                <a:cubicBezTo>
                  <a:pt x="736600" y="152400"/>
                  <a:pt x="725228" y="152400"/>
                  <a:pt x="711200" y="152400"/>
                </a:cubicBezTo>
                <a:lnTo>
                  <a:pt x="25400" y="152400"/>
                </a:lnTo>
                <a:cubicBezTo>
                  <a:pt x="11372" y="152400"/>
                  <a:pt x="0" y="152400"/>
                  <a:pt x="0" y="152400"/>
                </a:cubicBezTo>
                <a:lnTo>
                  <a:pt x="0" y="0"/>
                </a:lnTo>
                <a:cubicBezTo>
                  <a:pt x="0" y="0"/>
                  <a:pt x="11372" y="0"/>
                  <a:pt x="25400" y="0"/>
                </a:cubicBezTo>
                <a:close/>
              </a:path>
            </a:pathLst>
          </a:custGeom>
          <a:solidFill>
            <a:srgbClr val="F5F5F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5" name="文本框 104">
            <a:extLst>
              <a:ext uri="{FF2B5EF4-FFF2-40B4-BE49-F238E27FC236}">
                <a16:creationId xmlns:a16="http://schemas.microsoft.com/office/drawing/2014/main" id="{92F80AC6-39E4-0910-D443-5B345A162562}"/>
              </a:ext>
            </a:extLst>
          </p:cNvPr>
          <p:cNvSpPr txBox="1"/>
          <p:nvPr/>
        </p:nvSpPr>
        <p:spPr>
          <a:xfrm>
            <a:off x="8900160" y="2459845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646464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工具执行</a:t>
            </a:r>
          </a:p>
        </p:txBody>
      </p:sp>
      <p:sp>
        <p:nvSpPr>
          <p:cNvPr id="106" name="任意形状 105">
            <a:extLst>
              <a:ext uri="{FF2B5EF4-FFF2-40B4-BE49-F238E27FC236}">
                <a16:creationId xmlns:a16="http://schemas.microsoft.com/office/drawing/2014/main" id="{4167A7B6-6B39-D7E9-ECEB-30577ED2D116}"/>
              </a:ext>
            </a:extLst>
          </p:cNvPr>
          <p:cNvSpPr/>
          <p:nvPr/>
        </p:nvSpPr>
        <p:spPr>
          <a:xfrm>
            <a:off x="9143999" y="2692400"/>
            <a:ext cx="1295213" cy="55424"/>
          </a:xfrm>
          <a:custGeom>
            <a:avLst/>
            <a:gdLst>
              <a:gd name="connsiteX0" fmla="*/ 0 w 1206500"/>
              <a:gd name="connsiteY0" fmla="*/ 0 h 12700"/>
              <a:gd name="connsiteX1" fmla="*/ 1206500 w 1206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6500" h="12700">
                <a:moveTo>
                  <a:pt x="0" y="0"/>
                </a:moveTo>
                <a:lnTo>
                  <a:pt x="1206500" y="0"/>
                </a:lnTo>
              </a:path>
            </a:pathLst>
          </a:custGeom>
          <a:ln w="19050" cap="flat">
            <a:solidFill>
              <a:srgbClr val="4199A5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496732C4-E39D-F772-F3CE-11CF342136A6}"/>
              </a:ext>
            </a:extLst>
          </p:cNvPr>
          <p:cNvSpPr txBox="1"/>
          <p:nvPr/>
        </p:nvSpPr>
        <p:spPr>
          <a:xfrm>
            <a:off x="9558463" y="2466391"/>
            <a:ext cx="85632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</a:t>
            </a:r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代理请求</a:t>
            </a:r>
          </a:p>
        </p:txBody>
      </p:sp>
      <p:sp>
        <p:nvSpPr>
          <p:cNvPr id="108" name="任意形状 107">
            <a:extLst>
              <a:ext uri="{FF2B5EF4-FFF2-40B4-BE49-F238E27FC236}">
                <a16:creationId xmlns:a16="http://schemas.microsoft.com/office/drawing/2014/main" id="{7B035CD0-F6F8-3496-06C0-26FDE8764A7C}"/>
              </a:ext>
            </a:extLst>
          </p:cNvPr>
          <p:cNvSpPr/>
          <p:nvPr/>
        </p:nvSpPr>
        <p:spPr>
          <a:xfrm>
            <a:off x="10414000" y="2819400"/>
            <a:ext cx="927100" cy="55424"/>
          </a:xfrm>
          <a:custGeom>
            <a:avLst/>
            <a:gdLst>
              <a:gd name="connsiteX0" fmla="*/ 0 w 863600"/>
              <a:gd name="connsiteY0" fmla="*/ 0 h 12700"/>
              <a:gd name="connsiteX1" fmla="*/ 863600 w 8636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3600" h="12700">
                <a:moveTo>
                  <a:pt x="0" y="0"/>
                </a:moveTo>
                <a:lnTo>
                  <a:pt x="863600" y="0"/>
                </a:lnTo>
              </a:path>
            </a:pathLst>
          </a:custGeom>
          <a:ln w="19050" cap="flat">
            <a:solidFill>
              <a:srgbClr val="005BAC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9" name="文本框 108">
            <a:extLst>
              <a:ext uri="{FF2B5EF4-FFF2-40B4-BE49-F238E27FC236}">
                <a16:creationId xmlns:a16="http://schemas.microsoft.com/office/drawing/2014/main" id="{46FEDE00-49BA-F542-6327-359F7149BB05}"/>
              </a:ext>
            </a:extLst>
          </p:cNvPr>
          <p:cNvSpPr txBox="1"/>
          <p:nvPr/>
        </p:nvSpPr>
        <p:spPr>
          <a:xfrm>
            <a:off x="10650663" y="2606091"/>
            <a:ext cx="70724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SQL Query</a:t>
            </a:r>
          </a:p>
        </p:txBody>
      </p:sp>
      <p:sp>
        <p:nvSpPr>
          <p:cNvPr id="110" name="任意形状 109">
            <a:extLst>
              <a:ext uri="{FF2B5EF4-FFF2-40B4-BE49-F238E27FC236}">
                <a16:creationId xmlns:a16="http://schemas.microsoft.com/office/drawing/2014/main" id="{3897A9EE-049A-AACD-1D53-307D3206AA0C}"/>
              </a:ext>
            </a:extLst>
          </p:cNvPr>
          <p:cNvSpPr/>
          <p:nvPr/>
        </p:nvSpPr>
        <p:spPr>
          <a:xfrm>
            <a:off x="10414000" y="2984499"/>
            <a:ext cx="899962" cy="45719"/>
          </a:xfrm>
          <a:custGeom>
            <a:avLst/>
            <a:gdLst>
              <a:gd name="connsiteX0" fmla="*/ 863600 w 863600"/>
              <a:gd name="connsiteY0" fmla="*/ 0 h 12700"/>
              <a:gd name="connsiteX1" fmla="*/ 0 w 8636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3600" h="12700">
                <a:moveTo>
                  <a:pt x="8636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7F7F7F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1" name="文本框 110">
            <a:extLst>
              <a:ext uri="{FF2B5EF4-FFF2-40B4-BE49-F238E27FC236}">
                <a16:creationId xmlns:a16="http://schemas.microsoft.com/office/drawing/2014/main" id="{81AA2B79-835B-F911-9D4B-49BEDC5F1FD1}"/>
              </a:ext>
            </a:extLst>
          </p:cNvPr>
          <p:cNvSpPr txBox="1"/>
          <p:nvPr/>
        </p:nvSpPr>
        <p:spPr>
          <a:xfrm>
            <a:off x="10754360" y="2989580"/>
            <a:ext cx="59503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需求数据</a:t>
            </a:r>
          </a:p>
        </p:txBody>
      </p:sp>
      <p:sp>
        <p:nvSpPr>
          <p:cNvPr id="112" name="任意形状 111">
            <a:extLst>
              <a:ext uri="{FF2B5EF4-FFF2-40B4-BE49-F238E27FC236}">
                <a16:creationId xmlns:a16="http://schemas.microsoft.com/office/drawing/2014/main" id="{85A05A7E-F33C-930F-A4A3-D2F9786AC6FB}"/>
              </a:ext>
            </a:extLst>
          </p:cNvPr>
          <p:cNvSpPr/>
          <p:nvPr/>
        </p:nvSpPr>
        <p:spPr>
          <a:xfrm>
            <a:off x="9144000" y="3238499"/>
            <a:ext cx="1257300" cy="45719"/>
          </a:xfrm>
          <a:custGeom>
            <a:avLst/>
            <a:gdLst>
              <a:gd name="connsiteX0" fmla="*/ 1206500 w 1206500"/>
              <a:gd name="connsiteY0" fmla="*/ 0 h 12700"/>
              <a:gd name="connsiteX1" fmla="*/ 0 w 1206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6500" h="12700">
                <a:moveTo>
                  <a:pt x="12065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7F7F7F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E802E4E8-FBE1-CF5E-1BF0-DE638E94EDFA}"/>
              </a:ext>
            </a:extLst>
          </p:cNvPr>
          <p:cNvSpPr txBox="1"/>
          <p:nvPr/>
        </p:nvSpPr>
        <p:spPr>
          <a:xfrm>
            <a:off x="9662160" y="3243580"/>
            <a:ext cx="65594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JSON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响应</a:t>
            </a:r>
          </a:p>
        </p:txBody>
      </p:sp>
      <p:sp>
        <p:nvSpPr>
          <p:cNvPr id="114" name="任意形状 113">
            <a:extLst>
              <a:ext uri="{FF2B5EF4-FFF2-40B4-BE49-F238E27FC236}">
                <a16:creationId xmlns:a16="http://schemas.microsoft.com/office/drawing/2014/main" id="{0C270F06-0DCB-5B58-E672-22F1CBDD93FF}"/>
              </a:ext>
            </a:extLst>
          </p:cNvPr>
          <p:cNvSpPr/>
          <p:nvPr/>
        </p:nvSpPr>
        <p:spPr>
          <a:xfrm>
            <a:off x="7937500" y="3492499"/>
            <a:ext cx="1177892" cy="45719"/>
          </a:xfrm>
          <a:custGeom>
            <a:avLst/>
            <a:gdLst>
              <a:gd name="connsiteX0" fmla="*/ 1130300 w 1130300"/>
              <a:gd name="connsiteY0" fmla="*/ 0 h 12700"/>
              <a:gd name="connsiteX1" fmla="*/ 0 w 11303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0300" h="12700">
                <a:moveTo>
                  <a:pt x="11303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4199A5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5" name="文本框 114">
            <a:extLst>
              <a:ext uri="{FF2B5EF4-FFF2-40B4-BE49-F238E27FC236}">
                <a16:creationId xmlns:a16="http://schemas.microsoft.com/office/drawing/2014/main" id="{2670243C-A4CF-FF5F-E78D-D3170DABBAC4}"/>
              </a:ext>
            </a:extLst>
          </p:cNvPr>
          <p:cNvSpPr txBox="1"/>
          <p:nvPr/>
        </p:nvSpPr>
        <p:spPr>
          <a:xfrm>
            <a:off x="8392160" y="3510280"/>
            <a:ext cx="7008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tool_result</a:t>
            </a:r>
          </a:p>
        </p:txBody>
      </p:sp>
      <p:sp>
        <p:nvSpPr>
          <p:cNvPr id="116" name="任意形状 115">
            <a:extLst>
              <a:ext uri="{FF2B5EF4-FFF2-40B4-BE49-F238E27FC236}">
                <a16:creationId xmlns:a16="http://schemas.microsoft.com/office/drawing/2014/main" id="{B92C7965-9AFE-62FD-9E42-44CD63445483}"/>
              </a:ext>
            </a:extLst>
          </p:cNvPr>
          <p:cNvSpPr/>
          <p:nvPr/>
        </p:nvSpPr>
        <p:spPr>
          <a:xfrm>
            <a:off x="7555487" y="3689349"/>
            <a:ext cx="762000" cy="152400"/>
          </a:xfrm>
          <a:custGeom>
            <a:avLst/>
            <a:gdLst>
              <a:gd name="connsiteX0" fmla="*/ 736600 w 762000"/>
              <a:gd name="connsiteY0" fmla="*/ 0 h 152400"/>
              <a:gd name="connsiteX1" fmla="*/ 762000 w 762000"/>
              <a:gd name="connsiteY1" fmla="*/ 0 h 152400"/>
              <a:gd name="connsiteX2" fmla="*/ 762000 w 762000"/>
              <a:gd name="connsiteY2" fmla="*/ 152400 h 152400"/>
              <a:gd name="connsiteX3" fmla="*/ 736600 w 762000"/>
              <a:gd name="connsiteY3" fmla="*/ 152400 h 152400"/>
              <a:gd name="connsiteX4" fmla="*/ 25400 w 762000"/>
              <a:gd name="connsiteY4" fmla="*/ 152400 h 152400"/>
              <a:gd name="connsiteX5" fmla="*/ 0 w 762000"/>
              <a:gd name="connsiteY5" fmla="*/ 152400 h 152400"/>
              <a:gd name="connsiteX6" fmla="*/ 0 w 762000"/>
              <a:gd name="connsiteY6" fmla="*/ 0 h 152400"/>
              <a:gd name="connsiteX7" fmla="*/ 25400 w 762000"/>
              <a:gd name="connsiteY7" fmla="*/ 0 h 152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62000" h="152400">
                <a:moveTo>
                  <a:pt x="736600" y="0"/>
                </a:moveTo>
                <a:cubicBezTo>
                  <a:pt x="750628" y="0"/>
                  <a:pt x="762000" y="0"/>
                  <a:pt x="762000" y="0"/>
                </a:cubicBezTo>
                <a:lnTo>
                  <a:pt x="762000" y="152400"/>
                </a:lnTo>
                <a:cubicBezTo>
                  <a:pt x="762000" y="152400"/>
                  <a:pt x="750628" y="152400"/>
                  <a:pt x="736600" y="152400"/>
                </a:cubicBezTo>
                <a:lnTo>
                  <a:pt x="25400" y="152400"/>
                </a:lnTo>
                <a:cubicBezTo>
                  <a:pt x="11372" y="152400"/>
                  <a:pt x="0" y="152400"/>
                  <a:pt x="0" y="152400"/>
                </a:cubicBezTo>
                <a:lnTo>
                  <a:pt x="0" y="0"/>
                </a:lnTo>
                <a:cubicBezTo>
                  <a:pt x="0" y="0"/>
                  <a:pt x="11372" y="0"/>
                  <a:pt x="25400" y="0"/>
                </a:cubicBezTo>
                <a:close/>
              </a:path>
            </a:pathLst>
          </a:cu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7" name="文本框 116">
            <a:extLst>
              <a:ext uri="{FF2B5EF4-FFF2-40B4-BE49-F238E27FC236}">
                <a16:creationId xmlns:a16="http://schemas.microsoft.com/office/drawing/2014/main" id="{9B28E79E-3085-E9DB-77FD-39FE0970D650}"/>
              </a:ext>
            </a:extLst>
          </p:cNvPr>
          <p:cNvSpPr txBox="1"/>
          <p:nvPr/>
        </p:nvSpPr>
        <p:spPr>
          <a:xfrm>
            <a:off x="7563809" y="3655287"/>
            <a:ext cx="72808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 </a:t>
            </a:r>
            <a:r>
              <a:rPr lang="zh-CN" altLang="en-US" sz="800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生成用例</a:t>
            </a:r>
          </a:p>
        </p:txBody>
      </p:sp>
      <p:sp>
        <p:nvSpPr>
          <p:cNvPr id="118" name="任意形状 117">
            <a:extLst>
              <a:ext uri="{FF2B5EF4-FFF2-40B4-BE49-F238E27FC236}">
                <a16:creationId xmlns:a16="http://schemas.microsoft.com/office/drawing/2014/main" id="{D69D059A-4564-E6AA-6002-C35B76CBC6B6}"/>
              </a:ext>
            </a:extLst>
          </p:cNvPr>
          <p:cNvSpPr/>
          <p:nvPr/>
        </p:nvSpPr>
        <p:spPr>
          <a:xfrm>
            <a:off x="7937500" y="3911599"/>
            <a:ext cx="1177892" cy="45719"/>
          </a:xfrm>
          <a:custGeom>
            <a:avLst/>
            <a:gdLst>
              <a:gd name="connsiteX0" fmla="*/ 0 w 1130300"/>
              <a:gd name="connsiteY0" fmla="*/ 0 h 12700"/>
              <a:gd name="connsiteX1" fmla="*/ 1130300 w 11303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0300" h="12700">
                <a:moveTo>
                  <a:pt x="0" y="0"/>
                </a:moveTo>
                <a:lnTo>
                  <a:pt x="1130300" y="0"/>
                </a:lnTo>
              </a:path>
            </a:pathLst>
          </a:custGeom>
          <a:ln w="19050" cap="flat">
            <a:solidFill>
              <a:srgbClr val="247BC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1103608D-BD01-9073-4E44-D733FF7003AF}"/>
              </a:ext>
            </a:extLst>
          </p:cNvPr>
          <p:cNvSpPr txBox="1"/>
          <p:nvPr/>
        </p:nvSpPr>
        <p:spPr>
          <a:xfrm>
            <a:off x="8392160" y="3929380"/>
            <a:ext cx="74411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create_case</a:t>
            </a:r>
          </a:p>
        </p:txBody>
      </p:sp>
      <p:sp>
        <p:nvSpPr>
          <p:cNvPr id="120" name="任意形状 119">
            <a:extLst>
              <a:ext uri="{FF2B5EF4-FFF2-40B4-BE49-F238E27FC236}">
                <a16:creationId xmlns:a16="http://schemas.microsoft.com/office/drawing/2014/main" id="{58BBF4A6-3CB2-1A9B-D8C6-93E2E3CADEBC}"/>
              </a:ext>
            </a:extLst>
          </p:cNvPr>
          <p:cNvSpPr/>
          <p:nvPr/>
        </p:nvSpPr>
        <p:spPr>
          <a:xfrm>
            <a:off x="9144000" y="4165599"/>
            <a:ext cx="1257300" cy="45719"/>
          </a:xfrm>
          <a:custGeom>
            <a:avLst/>
            <a:gdLst>
              <a:gd name="connsiteX0" fmla="*/ 0 w 1206500"/>
              <a:gd name="connsiteY0" fmla="*/ 0 h 12700"/>
              <a:gd name="connsiteX1" fmla="*/ 1206500 w 1206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6500" h="12700">
                <a:moveTo>
                  <a:pt x="0" y="0"/>
                </a:moveTo>
                <a:lnTo>
                  <a:pt x="1206500" y="0"/>
                </a:lnTo>
              </a:path>
            </a:pathLst>
          </a:custGeom>
          <a:ln w="19050" cap="flat">
            <a:solidFill>
              <a:srgbClr val="4199A5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1" name="任意形状 120">
            <a:extLst>
              <a:ext uri="{FF2B5EF4-FFF2-40B4-BE49-F238E27FC236}">
                <a16:creationId xmlns:a16="http://schemas.microsoft.com/office/drawing/2014/main" id="{D0D624AF-E74E-D367-49EE-3BEF63C46EC6}"/>
              </a:ext>
            </a:extLst>
          </p:cNvPr>
          <p:cNvSpPr/>
          <p:nvPr/>
        </p:nvSpPr>
        <p:spPr>
          <a:xfrm>
            <a:off x="10414000" y="4292599"/>
            <a:ext cx="899962" cy="45719"/>
          </a:xfrm>
          <a:custGeom>
            <a:avLst/>
            <a:gdLst>
              <a:gd name="connsiteX0" fmla="*/ 0 w 863600"/>
              <a:gd name="connsiteY0" fmla="*/ 0 h 12700"/>
              <a:gd name="connsiteX1" fmla="*/ 863600 w 8636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3600" h="12700">
                <a:moveTo>
                  <a:pt x="0" y="0"/>
                </a:moveTo>
                <a:lnTo>
                  <a:pt x="863600" y="0"/>
                </a:lnTo>
              </a:path>
            </a:pathLst>
          </a:custGeom>
          <a:ln w="19050" cap="flat">
            <a:solidFill>
              <a:srgbClr val="005BAC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2" name="文本框 121">
            <a:extLst>
              <a:ext uri="{FF2B5EF4-FFF2-40B4-BE49-F238E27FC236}">
                <a16:creationId xmlns:a16="http://schemas.microsoft.com/office/drawing/2014/main" id="{00072AA1-012C-6407-6090-6E3C9C6FC445}"/>
              </a:ext>
            </a:extLst>
          </p:cNvPr>
          <p:cNvSpPr txBox="1"/>
          <p:nvPr/>
        </p:nvSpPr>
        <p:spPr>
          <a:xfrm>
            <a:off x="10754360" y="4310380"/>
            <a:ext cx="54053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INSERT</a:t>
            </a:r>
          </a:p>
        </p:txBody>
      </p:sp>
      <p:sp>
        <p:nvSpPr>
          <p:cNvPr id="123" name="任意形状 122">
            <a:extLst>
              <a:ext uri="{FF2B5EF4-FFF2-40B4-BE49-F238E27FC236}">
                <a16:creationId xmlns:a16="http://schemas.microsoft.com/office/drawing/2014/main" id="{7A170EDA-E7E9-8042-81EA-7B656657D8F8}"/>
              </a:ext>
            </a:extLst>
          </p:cNvPr>
          <p:cNvSpPr/>
          <p:nvPr/>
        </p:nvSpPr>
        <p:spPr>
          <a:xfrm>
            <a:off x="10414000" y="4508499"/>
            <a:ext cx="922992" cy="45719"/>
          </a:xfrm>
          <a:custGeom>
            <a:avLst/>
            <a:gdLst>
              <a:gd name="connsiteX0" fmla="*/ 863600 w 863600"/>
              <a:gd name="connsiteY0" fmla="*/ 0 h 12700"/>
              <a:gd name="connsiteX1" fmla="*/ 0 w 8636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863600" h="12700">
                <a:moveTo>
                  <a:pt x="8636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7F7F7F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4" name="任意形状 123">
            <a:extLst>
              <a:ext uri="{FF2B5EF4-FFF2-40B4-BE49-F238E27FC236}">
                <a16:creationId xmlns:a16="http://schemas.microsoft.com/office/drawing/2014/main" id="{B7FECCD1-6C5E-9BC7-C36A-B8404CBAFEF7}"/>
              </a:ext>
            </a:extLst>
          </p:cNvPr>
          <p:cNvSpPr/>
          <p:nvPr/>
        </p:nvSpPr>
        <p:spPr>
          <a:xfrm>
            <a:off x="9144000" y="4635499"/>
            <a:ext cx="1289474" cy="45719"/>
          </a:xfrm>
          <a:custGeom>
            <a:avLst/>
            <a:gdLst>
              <a:gd name="connsiteX0" fmla="*/ 1206500 w 1206500"/>
              <a:gd name="connsiteY0" fmla="*/ 0 h 12700"/>
              <a:gd name="connsiteX1" fmla="*/ 0 w 1206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06500" h="12700">
                <a:moveTo>
                  <a:pt x="12065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7F7F7F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5" name="任意形状 124">
            <a:extLst>
              <a:ext uri="{FF2B5EF4-FFF2-40B4-BE49-F238E27FC236}">
                <a16:creationId xmlns:a16="http://schemas.microsoft.com/office/drawing/2014/main" id="{D7294FAA-21D9-18AE-664B-106438BBAFD5}"/>
              </a:ext>
            </a:extLst>
          </p:cNvPr>
          <p:cNvSpPr/>
          <p:nvPr/>
        </p:nvSpPr>
        <p:spPr>
          <a:xfrm>
            <a:off x="7937500" y="4762499"/>
            <a:ext cx="1208034" cy="45719"/>
          </a:xfrm>
          <a:custGeom>
            <a:avLst/>
            <a:gdLst>
              <a:gd name="connsiteX0" fmla="*/ 1130300 w 1130300"/>
              <a:gd name="connsiteY0" fmla="*/ 0 h 12700"/>
              <a:gd name="connsiteX1" fmla="*/ 0 w 11303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130300" h="12700">
                <a:moveTo>
                  <a:pt x="1130300" y="0"/>
                </a:moveTo>
                <a:lnTo>
                  <a:pt x="0" y="0"/>
                </a:lnTo>
              </a:path>
            </a:pathLst>
          </a:custGeom>
          <a:ln w="12700" cap="flat">
            <a:solidFill>
              <a:srgbClr val="7F7F7F"/>
            </a:solidFill>
            <a:custDash>
              <a:ds d="225000" sp="150000"/>
            </a:custDash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6" name="任意形状 125">
            <a:extLst>
              <a:ext uri="{FF2B5EF4-FFF2-40B4-BE49-F238E27FC236}">
                <a16:creationId xmlns:a16="http://schemas.microsoft.com/office/drawing/2014/main" id="{4852090F-FF08-F6E1-F501-5FF9385613E6}"/>
              </a:ext>
            </a:extLst>
          </p:cNvPr>
          <p:cNvSpPr/>
          <p:nvPr/>
        </p:nvSpPr>
        <p:spPr>
          <a:xfrm>
            <a:off x="6794500" y="4889499"/>
            <a:ext cx="1153740" cy="45719"/>
          </a:xfrm>
          <a:custGeom>
            <a:avLst/>
            <a:gdLst>
              <a:gd name="connsiteX0" fmla="*/ 1079500 w 1079500"/>
              <a:gd name="connsiteY0" fmla="*/ 0 h 12700"/>
              <a:gd name="connsiteX1" fmla="*/ 0 w 10795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79500" h="12700">
                <a:moveTo>
                  <a:pt x="1079500" y="0"/>
                </a:moveTo>
                <a:lnTo>
                  <a:pt x="0" y="0"/>
                </a:lnTo>
              </a:path>
            </a:pathLst>
          </a:custGeom>
          <a:ln w="19050" cap="flat">
            <a:solidFill>
              <a:srgbClr val="00AA71"/>
            </a:solidFill>
            <a:prstDash val="solid"/>
            <a:miter/>
            <a:headEnd type="none" w="med" len="med"/>
            <a:tailEnd type="triangle" w="med" len="med"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7" name="文本框 126">
            <a:extLst>
              <a:ext uri="{FF2B5EF4-FFF2-40B4-BE49-F238E27FC236}">
                <a16:creationId xmlns:a16="http://schemas.microsoft.com/office/drawing/2014/main" id="{26D4FCC2-E9CA-B62C-2D08-B95003D55AC9}"/>
              </a:ext>
            </a:extLst>
          </p:cNvPr>
          <p:cNvSpPr txBox="1"/>
          <p:nvPr/>
        </p:nvSpPr>
        <p:spPr>
          <a:xfrm>
            <a:off x="7022697" y="4922664"/>
            <a:ext cx="93326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✅</a:t>
            </a:r>
            <a:r>
              <a:rPr lang="zh-CN" altLang="en-US" sz="800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800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用例创建完成</a:t>
            </a:r>
          </a:p>
        </p:txBody>
      </p:sp>
      <p:sp>
        <p:nvSpPr>
          <p:cNvPr id="128" name="圆角矩形 127">
            <a:extLst>
              <a:ext uri="{FF2B5EF4-FFF2-40B4-BE49-F238E27FC236}">
                <a16:creationId xmlns:a16="http://schemas.microsoft.com/office/drawing/2014/main" id="{7E71C466-C39D-672A-0714-13C453593BB3}"/>
              </a:ext>
            </a:extLst>
          </p:cNvPr>
          <p:cNvSpPr/>
          <p:nvPr/>
        </p:nvSpPr>
        <p:spPr>
          <a:xfrm>
            <a:off x="381000" y="5397500"/>
            <a:ext cx="11430000" cy="1143000"/>
          </a:xfrm>
          <a:prstGeom prst="roundRect">
            <a:avLst>
              <a:gd name="adj" fmla="val 8018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7DBD1918-91C9-DFCA-04E0-A3AD40948B5E}"/>
              </a:ext>
            </a:extLst>
          </p:cNvPr>
          <p:cNvSpPr txBox="1"/>
          <p:nvPr/>
        </p:nvSpPr>
        <p:spPr>
          <a:xfrm>
            <a:off x="543560" y="5466080"/>
            <a:ext cx="2604500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端口与服务配置</a:t>
            </a:r>
            <a:r>
              <a:rPr lang="zh-CN" altLang="en-US" sz="1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(docker-compose.yml)</a:t>
            </a:r>
          </a:p>
        </p:txBody>
      </p:sp>
      <p:sp>
        <p:nvSpPr>
          <p:cNvPr id="130" name="圆角矩形 129">
            <a:extLst>
              <a:ext uri="{FF2B5EF4-FFF2-40B4-BE49-F238E27FC236}">
                <a16:creationId xmlns:a16="http://schemas.microsoft.com/office/drawing/2014/main" id="{D3F49357-561C-2D48-147F-CD82C57C00B3}"/>
              </a:ext>
            </a:extLst>
          </p:cNvPr>
          <p:cNvSpPr/>
          <p:nvPr/>
        </p:nvSpPr>
        <p:spPr>
          <a:xfrm>
            <a:off x="635000" y="5778500"/>
            <a:ext cx="1778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EB8953BA-AB5D-417E-81D7-7D3AC4EDF4AE}"/>
              </a:ext>
            </a:extLst>
          </p:cNvPr>
          <p:cNvSpPr txBox="1"/>
          <p:nvPr/>
        </p:nvSpPr>
        <p:spPr>
          <a:xfrm>
            <a:off x="1052589" y="5784952"/>
            <a:ext cx="101177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webtest </a:t>
            </a:r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容器</a:t>
            </a: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D586EA2C-4F17-5883-16E0-9D669472EA57}"/>
              </a:ext>
            </a:extLst>
          </p:cNvPr>
          <p:cNvSpPr txBox="1"/>
          <p:nvPr/>
        </p:nvSpPr>
        <p:spPr>
          <a:xfrm>
            <a:off x="633489" y="6026252"/>
            <a:ext cx="129836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HTTPS: 8443 → 8443</a:t>
            </a:r>
          </a:p>
        </p:txBody>
      </p:sp>
      <p:sp>
        <p:nvSpPr>
          <p:cNvPr id="133" name="文本框 132">
            <a:extLst>
              <a:ext uri="{FF2B5EF4-FFF2-40B4-BE49-F238E27FC236}">
                <a16:creationId xmlns:a16="http://schemas.microsoft.com/office/drawing/2014/main" id="{818F78D5-F655-1219-8F04-0C6E8DD7723E}"/>
              </a:ext>
            </a:extLst>
          </p:cNvPr>
          <p:cNvSpPr txBox="1"/>
          <p:nvPr/>
        </p:nvSpPr>
        <p:spPr>
          <a:xfrm>
            <a:off x="633489" y="6165952"/>
            <a:ext cx="1332354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MCP: 16410 → 16410</a:t>
            </a:r>
          </a:p>
        </p:txBody>
      </p:sp>
      <p:sp>
        <p:nvSpPr>
          <p:cNvPr id="134" name="圆角矩形 133">
            <a:extLst>
              <a:ext uri="{FF2B5EF4-FFF2-40B4-BE49-F238E27FC236}">
                <a16:creationId xmlns:a16="http://schemas.microsoft.com/office/drawing/2014/main" id="{0E9294F3-EB91-4D42-F04C-1316CF708EA6}"/>
              </a:ext>
            </a:extLst>
          </p:cNvPr>
          <p:cNvSpPr/>
          <p:nvPr/>
        </p:nvSpPr>
        <p:spPr>
          <a:xfrm>
            <a:off x="2540000" y="5778500"/>
            <a:ext cx="1778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5" name="文本框 134">
            <a:extLst>
              <a:ext uri="{FF2B5EF4-FFF2-40B4-BE49-F238E27FC236}">
                <a16:creationId xmlns:a16="http://schemas.microsoft.com/office/drawing/2014/main" id="{862FA48B-6C0A-AB5B-FD1D-16E10CC17AB7}"/>
              </a:ext>
            </a:extLst>
          </p:cNvPr>
          <p:cNvSpPr txBox="1"/>
          <p:nvPr/>
        </p:nvSpPr>
        <p:spPr>
          <a:xfrm>
            <a:off x="2925839" y="5784952"/>
            <a:ext cx="1062433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postgres </a:t>
            </a:r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容器</a:t>
            </a:r>
          </a:p>
        </p:txBody>
      </p:sp>
      <p:sp>
        <p:nvSpPr>
          <p:cNvPr id="136" name="文本框 135">
            <a:extLst>
              <a:ext uri="{FF2B5EF4-FFF2-40B4-BE49-F238E27FC236}">
                <a16:creationId xmlns:a16="http://schemas.microsoft.com/office/drawing/2014/main" id="{6FF58995-1F29-3F5B-3237-1AB2A2101A09}"/>
              </a:ext>
            </a:extLst>
          </p:cNvPr>
          <p:cNvSpPr txBox="1"/>
          <p:nvPr/>
        </p:nvSpPr>
        <p:spPr>
          <a:xfrm>
            <a:off x="2538489" y="6026252"/>
            <a:ext cx="115230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PostgreSQL: 5432</a:t>
            </a: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B4AE873E-55EF-5F33-AE3A-CB123388592E}"/>
              </a:ext>
            </a:extLst>
          </p:cNvPr>
          <p:cNvSpPr txBox="1"/>
          <p:nvPr/>
        </p:nvSpPr>
        <p:spPr>
          <a:xfrm>
            <a:off x="2538489" y="6153252"/>
            <a:ext cx="89249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内部网络访问</a:t>
            </a:r>
          </a:p>
        </p:txBody>
      </p:sp>
      <p:sp>
        <p:nvSpPr>
          <p:cNvPr id="138" name="圆角矩形 137">
            <a:extLst>
              <a:ext uri="{FF2B5EF4-FFF2-40B4-BE49-F238E27FC236}">
                <a16:creationId xmlns:a16="http://schemas.microsoft.com/office/drawing/2014/main" id="{4EEE4967-C3C3-7630-8B9A-38E270F0633D}"/>
              </a:ext>
            </a:extLst>
          </p:cNvPr>
          <p:cNvSpPr/>
          <p:nvPr/>
        </p:nvSpPr>
        <p:spPr>
          <a:xfrm>
            <a:off x="4445000" y="5778500"/>
            <a:ext cx="1905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9" name="文本框 138">
            <a:extLst>
              <a:ext uri="{FF2B5EF4-FFF2-40B4-BE49-F238E27FC236}">
                <a16:creationId xmlns:a16="http://schemas.microsoft.com/office/drawing/2014/main" id="{88122E87-00F0-A1D1-CCA2-78D9D53AEFC1}"/>
              </a:ext>
            </a:extLst>
          </p:cNvPr>
          <p:cNvSpPr txBox="1"/>
          <p:nvPr/>
        </p:nvSpPr>
        <p:spPr>
          <a:xfrm>
            <a:off x="4780039" y="5797652"/>
            <a:ext cx="138252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playwright-runner</a:t>
            </a: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60FAF284-8087-D4E2-1DDA-F00B32400E59}"/>
              </a:ext>
            </a:extLst>
          </p:cNvPr>
          <p:cNvSpPr txBox="1"/>
          <p:nvPr/>
        </p:nvSpPr>
        <p:spPr>
          <a:xfrm>
            <a:off x="4443489" y="6026252"/>
            <a:ext cx="1173546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9C549D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Playwright v1.40.0</a:t>
            </a:r>
          </a:p>
        </p:txBody>
      </p:sp>
      <p:sp>
        <p:nvSpPr>
          <p:cNvPr id="141" name="文本框 140">
            <a:extLst>
              <a:ext uri="{FF2B5EF4-FFF2-40B4-BE49-F238E27FC236}">
                <a16:creationId xmlns:a16="http://schemas.microsoft.com/office/drawing/2014/main" id="{1058EC1E-2CCB-1D30-6466-5E6D38A35076}"/>
              </a:ext>
            </a:extLst>
          </p:cNvPr>
          <p:cNvSpPr txBox="1"/>
          <p:nvPr/>
        </p:nvSpPr>
        <p:spPr>
          <a:xfrm>
            <a:off x="4443489" y="6165952"/>
            <a:ext cx="1413279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./scripts → /app/scripts</a:t>
            </a:r>
          </a:p>
        </p:txBody>
      </p:sp>
      <p:sp>
        <p:nvSpPr>
          <p:cNvPr id="142" name="圆角矩形 141">
            <a:extLst>
              <a:ext uri="{FF2B5EF4-FFF2-40B4-BE49-F238E27FC236}">
                <a16:creationId xmlns:a16="http://schemas.microsoft.com/office/drawing/2014/main" id="{E41B8FFF-1763-8051-CD26-05101436235A}"/>
              </a:ext>
            </a:extLst>
          </p:cNvPr>
          <p:cNvSpPr/>
          <p:nvPr/>
        </p:nvSpPr>
        <p:spPr>
          <a:xfrm>
            <a:off x="6477000" y="5778500"/>
            <a:ext cx="1905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088CA872-9033-48CD-B18F-4975F3F549E8}"/>
              </a:ext>
            </a:extLst>
          </p:cNvPr>
          <p:cNvSpPr txBox="1"/>
          <p:nvPr/>
        </p:nvSpPr>
        <p:spPr>
          <a:xfrm>
            <a:off x="7072389" y="5784952"/>
            <a:ext cx="71786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健康检查</a:t>
            </a: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3204B5E4-5115-BED2-0A6D-BFDCDA495558}"/>
              </a:ext>
            </a:extLst>
          </p:cNvPr>
          <p:cNvSpPr txBox="1"/>
          <p:nvPr/>
        </p:nvSpPr>
        <p:spPr>
          <a:xfrm>
            <a:off x="6475489" y="6026252"/>
            <a:ext cx="1293510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webtest: wget health</a:t>
            </a: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B5815232-D662-AA02-0E6C-AE463139EC7D}"/>
              </a:ext>
            </a:extLst>
          </p:cNvPr>
          <p:cNvSpPr txBox="1"/>
          <p:nvPr/>
        </p:nvSpPr>
        <p:spPr>
          <a:xfrm>
            <a:off x="6475489" y="6165952"/>
            <a:ext cx="1280562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postgres: pg_isready</a:t>
            </a:r>
          </a:p>
        </p:txBody>
      </p:sp>
      <p:sp>
        <p:nvSpPr>
          <p:cNvPr id="146" name="圆角矩形 145">
            <a:extLst>
              <a:ext uri="{FF2B5EF4-FFF2-40B4-BE49-F238E27FC236}">
                <a16:creationId xmlns:a16="http://schemas.microsoft.com/office/drawing/2014/main" id="{A12B46BF-E425-016A-9D49-D5BCB0E0091E}"/>
              </a:ext>
            </a:extLst>
          </p:cNvPr>
          <p:cNvSpPr/>
          <p:nvPr/>
        </p:nvSpPr>
        <p:spPr>
          <a:xfrm>
            <a:off x="8509000" y="5778500"/>
            <a:ext cx="1651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8B9F0FF5-FAD9-B0F2-E581-F2FA19205A0C}"/>
              </a:ext>
            </a:extLst>
          </p:cNvPr>
          <p:cNvSpPr txBox="1"/>
          <p:nvPr/>
        </p:nvSpPr>
        <p:spPr>
          <a:xfrm>
            <a:off x="8920239" y="5784952"/>
            <a:ext cx="84982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数据卷挂载</a:t>
            </a: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42255040-5837-DE45-5576-E5940554E495}"/>
              </a:ext>
            </a:extLst>
          </p:cNvPr>
          <p:cNvSpPr txBox="1"/>
          <p:nvPr/>
        </p:nvSpPr>
        <p:spPr>
          <a:xfrm>
            <a:off x="8507489" y="6026252"/>
            <a:ext cx="717868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./storage</a:t>
            </a:r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3F89B18A-E6FC-60DD-0DC5-7E9C5DCB9C04}"/>
              </a:ext>
            </a:extLst>
          </p:cNvPr>
          <p:cNvSpPr txBox="1"/>
          <p:nvPr/>
        </p:nvSpPr>
        <p:spPr>
          <a:xfrm>
            <a:off x="8507489" y="6165952"/>
            <a:ext cx="1034654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./data/postgres</a:t>
            </a:r>
          </a:p>
        </p:txBody>
      </p:sp>
      <p:sp>
        <p:nvSpPr>
          <p:cNvPr id="150" name="圆角矩形 149">
            <a:extLst>
              <a:ext uri="{FF2B5EF4-FFF2-40B4-BE49-F238E27FC236}">
                <a16:creationId xmlns:a16="http://schemas.microsoft.com/office/drawing/2014/main" id="{0F8527A2-9117-7EAD-E6A6-6FDE9BF76885}"/>
              </a:ext>
            </a:extLst>
          </p:cNvPr>
          <p:cNvSpPr/>
          <p:nvPr/>
        </p:nvSpPr>
        <p:spPr>
          <a:xfrm>
            <a:off x="10287000" y="5778500"/>
            <a:ext cx="1397000" cy="635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1" name="文本框 150">
            <a:extLst>
              <a:ext uri="{FF2B5EF4-FFF2-40B4-BE49-F238E27FC236}">
                <a16:creationId xmlns:a16="http://schemas.microsoft.com/office/drawing/2014/main" id="{23F7F305-852C-B913-996B-AD51E6809545}"/>
              </a:ext>
            </a:extLst>
          </p:cNvPr>
          <p:cNvSpPr txBox="1"/>
          <p:nvPr/>
        </p:nvSpPr>
        <p:spPr>
          <a:xfrm>
            <a:off x="10628389" y="5784952"/>
            <a:ext cx="717868" cy="272415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认证机制</a:t>
            </a:r>
          </a:p>
        </p:txBody>
      </p:sp>
      <p:sp>
        <p:nvSpPr>
          <p:cNvPr id="152" name="文本框 151">
            <a:extLst>
              <a:ext uri="{FF2B5EF4-FFF2-40B4-BE49-F238E27FC236}">
                <a16:creationId xmlns:a16="http://schemas.microsoft.com/office/drawing/2014/main" id="{0603E89E-E3A2-6768-744C-D5E187CB1998}"/>
              </a:ext>
            </a:extLst>
          </p:cNvPr>
          <p:cNvSpPr txBox="1"/>
          <p:nvPr/>
        </p:nvSpPr>
        <p:spPr>
          <a:xfrm>
            <a:off x="10285489" y="6026252"/>
            <a:ext cx="822233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JWT Bearer</a:t>
            </a:r>
          </a:p>
        </p:txBody>
      </p:sp>
      <p:sp>
        <p:nvSpPr>
          <p:cNvPr id="153" name="文本框 152">
            <a:extLst>
              <a:ext uri="{FF2B5EF4-FFF2-40B4-BE49-F238E27FC236}">
                <a16:creationId xmlns:a16="http://schemas.microsoft.com/office/drawing/2014/main" id="{77D27CC7-90D3-6D9E-1AE1-88D9F928EBAF}"/>
              </a:ext>
            </a:extLst>
          </p:cNvPr>
          <p:cNvSpPr txBox="1"/>
          <p:nvPr/>
        </p:nvSpPr>
        <p:spPr>
          <a:xfrm>
            <a:off x="10285489" y="6165952"/>
            <a:ext cx="899032" cy="23836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800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X-API-Token</a:t>
            </a:r>
          </a:p>
        </p:txBody>
      </p:sp>
      <p:sp>
        <p:nvSpPr>
          <p:cNvPr id="154" name="文本框 153">
            <a:extLst>
              <a:ext uri="{FF2B5EF4-FFF2-40B4-BE49-F238E27FC236}">
                <a16:creationId xmlns:a16="http://schemas.microsoft.com/office/drawing/2014/main" id="{032158C9-FBA2-23F8-45DE-0424C55D5ED0}"/>
              </a:ext>
            </a:extLst>
          </p:cNvPr>
          <p:cNvSpPr txBox="1"/>
          <p:nvPr/>
        </p:nvSpPr>
        <p:spPr>
          <a:xfrm>
            <a:off x="11402060" y="6507480"/>
            <a:ext cx="508473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7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17 / 19</a:t>
            </a:r>
          </a:p>
        </p:txBody>
      </p:sp>
    </p:spTree>
    <p:extLst>
      <p:ext uri="{BB962C8B-B14F-4D97-AF65-F5344CB8AC3E}">
        <p14:creationId xmlns:p14="http://schemas.microsoft.com/office/powerpoint/2010/main" val="2521447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5FEB1A-28AF-C295-FFEF-6AA7696624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DDB4EC6A-3384-1FAF-4032-29807387575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202D040B-9136-C48C-7487-9244F95C729B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74AC9D7-2D08-E64C-D8B6-134469C42E77}"/>
              </a:ext>
            </a:extLst>
          </p:cNvPr>
          <p:cNvSpPr txBox="1"/>
          <p:nvPr/>
        </p:nvSpPr>
        <p:spPr>
          <a:xfrm>
            <a:off x="543560" y="271780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后续规划与路线图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002E54D1-4486-2B5A-79B4-D78991265D29}"/>
              </a:ext>
            </a:extLst>
          </p:cNvPr>
          <p:cNvSpPr/>
          <p:nvPr/>
        </p:nvSpPr>
        <p:spPr>
          <a:xfrm>
            <a:off x="635000" y="787400"/>
            <a:ext cx="1651000" cy="38100"/>
          </a:xfrm>
          <a:custGeom>
            <a:avLst/>
            <a:gdLst>
              <a:gd name="connsiteX0" fmla="*/ 0 w 1651000"/>
              <a:gd name="connsiteY0" fmla="*/ 0 h 38100"/>
              <a:gd name="connsiteX1" fmla="*/ 1651000 w 1651000"/>
              <a:gd name="connsiteY1" fmla="*/ 0 h 38100"/>
              <a:gd name="connsiteX2" fmla="*/ 1651000 w 1651000"/>
              <a:gd name="connsiteY2" fmla="*/ 38100 h 38100"/>
              <a:gd name="connsiteX3" fmla="*/ 0 w 1651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51000" h="38100">
                <a:moveTo>
                  <a:pt x="0" y="0"/>
                </a:moveTo>
                <a:lnTo>
                  <a:pt x="1651000" y="0"/>
                </a:lnTo>
                <a:lnTo>
                  <a:pt x="1651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任意形状 8">
            <a:extLst>
              <a:ext uri="{FF2B5EF4-FFF2-40B4-BE49-F238E27FC236}">
                <a16:creationId xmlns:a16="http://schemas.microsoft.com/office/drawing/2014/main" id="{A4BFFAE8-8119-6F07-64DB-0BB2CF2F7D05}"/>
              </a:ext>
            </a:extLst>
          </p:cNvPr>
          <p:cNvSpPr/>
          <p:nvPr/>
        </p:nvSpPr>
        <p:spPr>
          <a:xfrm>
            <a:off x="1270000" y="1905000"/>
            <a:ext cx="9652000" cy="12700"/>
          </a:xfrm>
          <a:custGeom>
            <a:avLst/>
            <a:gdLst>
              <a:gd name="connsiteX0" fmla="*/ 0 w 9652000"/>
              <a:gd name="connsiteY0" fmla="*/ 0 h 12700"/>
              <a:gd name="connsiteX1" fmla="*/ 9652000 w 9652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652000" h="12700">
                <a:moveTo>
                  <a:pt x="0" y="0"/>
                </a:moveTo>
                <a:lnTo>
                  <a:pt x="9652000" y="0"/>
                </a:lnTo>
              </a:path>
            </a:pathLst>
          </a:custGeom>
          <a:ln w="50800" cap="flat">
            <a:solidFill>
              <a:srgbClr val="D3EDFB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E444074E-C451-192D-40F1-120A595919EC}"/>
              </a:ext>
            </a:extLst>
          </p:cNvPr>
          <p:cNvSpPr/>
          <p:nvPr/>
        </p:nvSpPr>
        <p:spPr>
          <a:xfrm>
            <a:off x="2032000" y="1651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A4D49B6-DD23-F68F-09A3-027AE659EEAC}"/>
              </a:ext>
            </a:extLst>
          </p:cNvPr>
          <p:cNvSpPr txBox="1"/>
          <p:nvPr/>
        </p:nvSpPr>
        <p:spPr>
          <a:xfrm>
            <a:off x="2131403" y="174566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92D9542-5DCF-DE67-00F9-8C7F456DC6A3}"/>
              </a:ext>
            </a:extLst>
          </p:cNvPr>
          <p:cNvSpPr txBox="1"/>
          <p:nvPr/>
        </p:nvSpPr>
        <p:spPr>
          <a:xfrm>
            <a:off x="1866999" y="1351280"/>
            <a:ext cx="830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Q1 202</a:t>
            </a:r>
            <a:r>
              <a:rPr lang="en-US" altLang="zh-CN" sz="12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</a:t>
            </a:r>
            <a:endParaRPr lang="zh-CN" altLang="en-US" sz="1200" b="1" spc="0" baseline="0" dirty="0">
              <a:ln/>
              <a:solidFill>
                <a:srgbClr val="005BAC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/>
              <a:sym typeface="Arial"/>
              <a:rtl val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6525E594-36EC-CF41-EC58-9FC3A1ADD35E}"/>
              </a:ext>
            </a:extLst>
          </p:cNvPr>
          <p:cNvSpPr/>
          <p:nvPr/>
        </p:nvSpPr>
        <p:spPr>
          <a:xfrm>
            <a:off x="1270000" y="2286000"/>
            <a:ext cx="2032000" cy="1778000"/>
          </a:xfrm>
          <a:prstGeom prst="roundRect">
            <a:avLst>
              <a:gd name="adj" fmla="val 9114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0837CC-39A7-BF87-5DD7-53E4E8F1022D}"/>
              </a:ext>
            </a:extLst>
          </p:cNvPr>
          <p:cNvSpPr txBox="1"/>
          <p:nvPr/>
        </p:nvSpPr>
        <p:spPr>
          <a:xfrm>
            <a:off x="1813560" y="2405380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核心稳定化</a:t>
            </a:r>
          </a:p>
        </p:txBody>
      </p:sp>
      <p:sp>
        <p:nvSpPr>
          <p:cNvPr id="15" name="任意形状 14">
            <a:extLst>
              <a:ext uri="{FF2B5EF4-FFF2-40B4-BE49-F238E27FC236}">
                <a16:creationId xmlns:a16="http://schemas.microsoft.com/office/drawing/2014/main" id="{E5BA274B-E928-EF0B-61F2-7CDCA8F6B5EF}"/>
              </a:ext>
            </a:extLst>
          </p:cNvPr>
          <p:cNvSpPr/>
          <p:nvPr/>
        </p:nvSpPr>
        <p:spPr>
          <a:xfrm>
            <a:off x="1524000" y="2730500"/>
            <a:ext cx="1524000" cy="12700"/>
          </a:xfrm>
          <a:custGeom>
            <a:avLst/>
            <a:gdLst>
              <a:gd name="connsiteX0" fmla="*/ 0 w 1524000"/>
              <a:gd name="connsiteY0" fmla="*/ 0 h 12700"/>
              <a:gd name="connsiteX1" fmla="*/ 1524000 w 1524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24000" h="12700">
                <a:moveTo>
                  <a:pt x="0" y="0"/>
                </a:moveTo>
                <a:lnTo>
                  <a:pt x="1524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F4144B84-1D26-732B-E947-BA5F5B6FDE62}"/>
              </a:ext>
            </a:extLst>
          </p:cNvPr>
          <p:cNvSpPr txBox="1"/>
          <p:nvPr/>
        </p:nvSpPr>
        <p:spPr>
          <a:xfrm>
            <a:off x="1369060" y="2824480"/>
            <a:ext cx="1540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功能完善与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Bug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修复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59A5617-CDB5-69ED-C0BB-02B3ED14287E}"/>
              </a:ext>
            </a:extLst>
          </p:cNvPr>
          <p:cNvSpPr txBox="1"/>
          <p:nvPr/>
        </p:nvSpPr>
        <p:spPr>
          <a:xfrm>
            <a:off x="1369060" y="3078480"/>
            <a:ext cx="8531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性能优化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F814638-04B7-D626-48E2-3BE08053BEB2}"/>
              </a:ext>
            </a:extLst>
          </p:cNvPr>
          <p:cNvSpPr txBox="1"/>
          <p:nvPr/>
        </p:nvSpPr>
        <p:spPr>
          <a:xfrm>
            <a:off x="1369060" y="3332480"/>
            <a:ext cx="85311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文档完善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506577F7-A36B-2752-9A4F-983E134DBA74}"/>
              </a:ext>
            </a:extLst>
          </p:cNvPr>
          <p:cNvSpPr txBox="1"/>
          <p:nvPr/>
        </p:nvSpPr>
        <p:spPr>
          <a:xfrm>
            <a:off x="1369060" y="3586480"/>
            <a:ext cx="1417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试点团队反馈收集</a:t>
            </a:r>
          </a:p>
        </p:txBody>
      </p:sp>
      <p:sp>
        <p:nvSpPr>
          <p:cNvPr id="20" name="任意形状 19">
            <a:extLst>
              <a:ext uri="{FF2B5EF4-FFF2-40B4-BE49-F238E27FC236}">
                <a16:creationId xmlns:a16="http://schemas.microsoft.com/office/drawing/2014/main" id="{EF897F58-1BAA-3DB3-A193-FEB17BBC521A}"/>
              </a:ext>
            </a:extLst>
          </p:cNvPr>
          <p:cNvSpPr/>
          <p:nvPr/>
        </p:nvSpPr>
        <p:spPr>
          <a:xfrm>
            <a:off x="4572000" y="1651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CC85622A-6889-2004-A2C6-2C5E7C13EECD}"/>
              </a:ext>
            </a:extLst>
          </p:cNvPr>
          <p:cNvSpPr txBox="1"/>
          <p:nvPr/>
        </p:nvSpPr>
        <p:spPr>
          <a:xfrm>
            <a:off x="4671403" y="174566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1FBEBF56-2CB7-FA0C-83D3-DB030FF43F3A}"/>
              </a:ext>
            </a:extLst>
          </p:cNvPr>
          <p:cNvSpPr txBox="1"/>
          <p:nvPr/>
        </p:nvSpPr>
        <p:spPr>
          <a:xfrm>
            <a:off x="4406999" y="1351280"/>
            <a:ext cx="830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Q2 202</a:t>
            </a:r>
            <a:r>
              <a:rPr lang="en-US" altLang="zh-CN" sz="120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</a:t>
            </a:r>
            <a:endParaRPr lang="zh-CN" altLang="en-US" sz="1200" b="1" spc="0" baseline="0" dirty="0">
              <a:ln/>
              <a:solidFill>
                <a:srgbClr val="247BC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/>
              <a:sym typeface="Arial"/>
              <a:rtl val="0"/>
            </a:endParaRP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027C5212-F0AE-F2D5-43C7-1A278D31E391}"/>
              </a:ext>
            </a:extLst>
          </p:cNvPr>
          <p:cNvSpPr/>
          <p:nvPr/>
        </p:nvSpPr>
        <p:spPr>
          <a:xfrm>
            <a:off x="3810000" y="2286000"/>
            <a:ext cx="2032000" cy="1778000"/>
          </a:xfrm>
          <a:prstGeom prst="roundRect">
            <a:avLst>
              <a:gd name="adj" fmla="val 5675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65A4958-38E5-3A57-762A-E5F319523631}"/>
              </a:ext>
            </a:extLst>
          </p:cNvPr>
          <p:cNvSpPr txBox="1"/>
          <p:nvPr/>
        </p:nvSpPr>
        <p:spPr>
          <a:xfrm>
            <a:off x="4429760" y="24053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功能扩展</a:t>
            </a:r>
          </a:p>
        </p:txBody>
      </p:sp>
      <p:sp>
        <p:nvSpPr>
          <p:cNvPr id="25" name="任意形状 24">
            <a:extLst>
              <a:ext uri="{FF2B5EF4-FFF2-40B4-BE49-F238E27FC236}">
                <a16:creationId xmlns:a16="http://schemas.microsoft.com/office/drawing/2014/main" id="{75A67C35-7609-80E8-D6A7-FBD5CCE44447}"/>
              </a:ext>
            </a:extLst>
          </p:cNvPr>
          <p:cNvSpPr/>
          <p:nvPr/>
        </p:nvSpPr>
        <p:spPr>
          <a:xfrm>
            <a:off x="4064000" y="2730500"/>
            <a:ext cx="1524000" cy="12700"/>
          </a:xfrm>
          <a:custGeom>
            <a:avLst/>
            <a:gdLst>
              <a:gd name="connsiteX0" fmla="*/ 0 w 1524000"/>
              <a:gd name="connsiteY0" fmla="*/ 0 h 12700"/>
              <a:gd name="connsiteX1" fmla="*/ 1524000 w 1524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24000" h="12700">
                <a:moveTo>
                  <a:pt x="0" y="0"/>
                </a:moveTo>
                <a:lnTo>
                  <a:pt x="1524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6E791D2-2E21-B2F9-90A3-81563957339A}"/>
              </a:ext>
            </a:extLst>
          </p:cNvPr>
          <p:cNvSpPr txBox="1"/>
          <p:nvPr/>
        </p:nvSpPr>
        <p:spPr>
          <a:xfrm>
            <a:off x="3909060" y="2824480"/>
            <a:ext cx="12763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自动化执行引擎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A01B5C4-122C-8A4D-7D80-DD55DA9E5CAF}"/>
              </a:ext>
            </a:extLst>
          </p:cNvPr>
          <p:cNvSpPr txBox="1"/>
          <p:nvPr/>
        </p:nvSpPr>
        <p:spPr>
          <a:xfrm>
            <a:off x="3909060" y="3078480"/>
            <a:ext cx="11352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测试环境管理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19DC966-135B-9C88-9E2E-E16E0CEB9DD5}"/>
              </a:ext>
            </a:extLst>
          </p:cNvPr>
          <p:cNvSpPr txBox="1"/>
          <p:nvPr/>
        </p:nvSpPr>
        <p:spPr>
          <a:xfrm>
            <a:off x="3909060" y="3332480"/>
            <a:ext cx="1417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高级报表与仪表板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D2AB5D39-ACAC-2EF4-65EA-FDD849702C3D}"/>
              </a:ext>
            </a:extLst>
          </p:cNvPr>
          <p:cNvSpPr txBox="1"/>
          <p:nvPr/>
        </p:nvSpPr>
        <p:spPr>
          <a:xfrm>
            <a:off x="3909060" y="3586480"/>
            <a:ext cx="12763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更多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能力集成</a:t>
            </a:r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D51FFB5A-269B-9583-7713-B8CD56708407}"/>
              </a:ext>
            </a:extLst>
          </p:cNvPr>
          <p:cNvSpPr/>
          <p:nvPr/>
        </p:nvSpPr>
        <p:spPr>
          <a:xfrm>
            <a:off x="7112000" y="1651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19" y="508000"/>
                  <a:pt x="0" y="394280"/>
                  <a:pt x="0" y="254000"/>
                </a:cubicBezTo>
                <a:cubicBezTo>
                  <a:pt x="0" y="113720"/>
                  <a:pt x="113719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739B6B0E-ADB8-0DEC-5E5B-9984E6F1C015}"/>
              </a:ext>
            </a:extLst>
          </p:cNvPr>
          <p:cNvSpPr txBox="1"/>
          <p:nvPr/>
        </p:nvSpPr>
        <p:spPr>
          <a:xfrm>
            <a:off x="7211403" y="174566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B7953BD-630E-2D64-5A50-58C5EA386996}"/>
              </a:ext>
            </a:extLst>
          </p:cNvPr>
          <p:cNvSpPr txBox="1"/>
          <p:nvPr/>
        </p:nvSpPr>
        <p:spPr>
          <a:xfrm>
            <a:off x="6946999" y="1351280"/>
            <a:ext cx="830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Q3 202</a:t>
            </a:r>
            <a:r>
              <a:rPr lang="en-US" altLang="zh-CN" sz="1200" b="1" spc="0" baseline="0" dirty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</a:t>
            </a:r>
            <a:endParaRPr lang="zh-CN" altLang="en-US" sz="1200" b="1" spc="0" baseline="0" dirty="0">
              <a:ln/>
              <a:solidFill>
                <a:srgbClr val="4199A5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/>
              <a:sym typeface="Arial"/>
              <a:rtl val="0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986B9F67-2EA6-DC19-8C86-35D11D81A7C6}"/>
              </a:ext>
            </a:extLst>
          </p:cNvPr>
          <p:cNvSpPr/>
          <p:nvPr/>
        </p:nvSpPr>
        <p:spPr>
          <a:xfrm>
            <a:off x="6350000" y="2286000"/>
            <a:ext cx="2032000" cy="1778000"/>
          </a:xfrm>
          <a:prstGeom prst="roundRect">
            <a:avLst>
              <a:gd name="adj" fmla="val 7742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66A1A91-01C7-9273-E9D6-8BCE2745AAFD}"/>
              </a:ext>
            </a:extLst>
          </p:cNvPr>
          <p:cNvSpPr txBox="1"/>
          <p:nvPr/>
        </p:nvSpPr>
        <p:spPr>
          <a:xfrm>
            <a:off x="6969760" y="240538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生态整合</a:t>
            </a:r>
          </a:p>
        </p:txBody>
      </p:sp>
      <p:sp>
        <p:nvSpPr>
          <p:cNvPr id="35" name="任意形状 34">
            <a:extLst>
              <a:ext uri="{FF2B5EF4-FFF2-40B4-BE49-F238E27FC236}">
                <a16:creationId xmlns:a16="http://schemas.microsoft.com/office/drawing/2014/main" id="{D427B071-3486-D7AA-99D5-2BB5BC6E5264}"/>
              </a:ext>
            </a:extLst>
          </p:cNvPr>
          <p:cNvSpPr/>
          <p:nvPr/>
        </p:nvSpPr>
        <p:spPr>
          <a:xfrm>
            <a:off x="6604000" y="2730500"/>
            <a:ext cx="1524000" cy="12700"/>
          </a:xfrm>
          <a:custGeom>
            <a:avLst/>
            <a:gdLst>
              <a:gd name="connsiteX0" fmla="*/ 0 w 1524000"/>
              <a:gd name="connsiteY0" fmla="*/ 0 h 12700"/>
              <a:gd name="connsiteX1" fmla="*/ 1524000 w 1524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24000" h="12700">
                <a:moveTo>
                  <a:pt x="0" y="0"/>
                </a:moveTo>
                <a:lnTo>
                  <a:pt x="1524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D9EBCEF8-E82E-2812-E99D-313E1E5D0496}"/>
              </a:ext>
            </a:extLst>
          </p:cNvPr>
          <p:cNvSpPr txBox="1"/>
          <p:nvPr/>
        </p:nvSpPr>
        <p:spPr>
          <a:xfrm>
            <a:off x="6449060" y="2824480"/>
            <a:ext cx="12522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CI/CD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深度集成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E48F46A-8E49-D757-B31C-0C012DC41A34}"/>
              </a:ext>
            </a:extLst>
          </p:cNvPr>
          <p:cNvSpPr txBox="1"/>
          <p:nvPr/>
        </p:nvSpPr>
        <p:spPr>
          <a:xfrm>
            <a:off x="6449060" y="3078480"/>
            <a:ext cx="13548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JIRA/GitLab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集成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9DFFF490-AC10-43AB-E3B8-5C7ADA914B95}"/>
              </a:ext>
            </a:extLst>
          </p:cNvPr>
          <p:cNvSpPr txBox="1"/>
          <p:nvPr/>
        </p:nvSpPr>
        <p:spPr>
          <a:xfrm>
            <a:off x="6449060" y="3332480"/>
            <a:ext cx="11352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测试数据管理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89FD684-A568-ADBF-CFDD-A72205636B2B}"/>
              </a:ext>
            </a:extLst>
          </p:cNvPr>
          <p:cNvSpPr txBox="1"/>
          <p:nvPr/>
        </p:nvSpPr>
        <p:spPr>
          <a:xfrm>
            <a:off x="6449060" y="3586480"/>
            <a:ext cx="108074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API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测试增强</a:t>
            </a:r>
          </a:p>
        </p:txBody>
      </p:sp>
      <p:sp>
        <p:nvSpPr>
          <p:cNvPr id="40" name="任意形状 39">
            <a:extLst>
              <a:ext uri="{FF2B5EF4-FFF2-40B4-BE49-F238E27FC236}">
                <a16:creationId xmlns:a16="http://schemas.microsoft.com/office/drawing/2014/main" id="{1381EE54-FDCE-41E8-77C8-32721C55CFE1}"/>
              </a:ext>
            </a:extLst>
          </p:cNvPr>
          <p:cNvSpPr/>
          <p:nvPr/>
        </p:nvSpPr>
        <p:spPr>
          <a:xfrm>
            <a:off x="9652000" y="1651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19" y="508000"/>
                  <a:pt x="0" y="394280"/>
                  <a:pt x="0" y="254000"/>
                </a:cubicBezTo>
                <a:cubicBezTo>
                  <a:pt x="0" y="113720"/>
                  <a:pt x="113719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5A8E170C-2E49-C5F3-49F9-AE9345925947}"/>
              </a:ext>
            </a:extLst>
          </p:cNvPr>
          <p:cNvSpPr txBox="1"/>
          <p:nvPr/>
        </p:nvSpPr>
        <p:spPr>
          <a:xfrm>
            <a:off x="9751403" y="174566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4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C25E20E9-1C8A-CBAA-31C5-95862090BE3A}"/>
              </a:ext>
            </a:extLst>
          </p:cNvPr>
          <p:cNvSpPr txBox="1"/>
          <p:nvPr/>
        </p:nvSpPr>
        <p:spPr>
          <a:xfrm>
            <a:off x="9486999" y="1351280"/>
            <a:ext cx="8306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Q4 202</a:t>
            </a:r>
            <a:r>
              <a:rPr lang="en-US" altLang="zh-CN" sz="1200" b="1" spc="0" baseline="0" dirty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</a:t>
            </a:r>
            <a:endParaRPr lang="zh-CN" altLang="en-US" sz="1200" b="1" spc="0" baseline="0" dirty="0">
              <a:ln/>
              <a:solidFill>
                <a:srgbClr val="00AA71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"/>
              <a:sym typeface="Arial"/>
              <a:rtl val="0"/>
            </a:endParaRPr>
          </a:p>
        </p:txBody>
      </p:sp>
      <p:sp>
        <p:nvSpPr>
          <p:cNvPr id="43" name="圆角矩形 42">
            <a:extLst>
              <a:ext uri="{FF2B5EF4-FFF2-40B4-BE49-F238E27FC236}">
                <a16:creationId xmlns:a16="http://schemas.microsoft.com/office/drawing/2014/main" id="{325E5894-B4ED-B70C-43E9-E2DD545CCE22}"/>
              </a:ext>
            </a:extLst>
          </p:cNvPr>
          <p:cNvSpPr/>
          <p:nvPr/>
        </p:nvSpPr>
        <p:spPr>
          <a:xfrm>
            <a:off x="8890000" y="2286000"/>
            <a:ext cx="2032000" cy="1778000"/>
          </a:xfrm>
          <a:prstGeom prst="roundRect">
            <a:avLst>
              <a:gd name="adj" fmla="val 7065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2CAA3A7-DA1B-AED7-798C-801C6DCCF93D}"/>
              </a:ext>
            </a:extLst>
          </p:cNvPr>
          <p:cNvSpPr txBox="1"/>
          <p:nvPr/>
        </p:nvSpPr>
        <p:spPr>
          <a:xfrm>
            <a:off x="9433560" y="2405380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规模化推广</a:t>
            </a:r>
          </a:p>
        </p:txBody>
      </p:sp>
      <p:sp>
        <p:nvSpPr>
          <p:cNvPr id="45" name="任意形状 44">
            <a:extLst>
              <a:ext uri="{FF2B5EF4-FFF2-40B4-BE49-F238E27FC236}">
                <a16:creationId xmlns:a16="http://schemas.microsoft.com/office/drawing/2014/main" id="{08690305-789C-60CE-85FB-D5122AA05A80}"/>
              </a:ext>
            </a:extLst>
          </p:cNvPr>
          <p:cNvSpPr/>
          <p:nvPr/>
        </p:nvSpPr>
        <p:spPr>
          <a:xfrm>
            <a:off x="9144000" y="2730500"/>
            <a:ext cx="1524000" cy="12700"/>
          </a:xfrm>
          <a:custGeom>
            <a:avLst/>
            <a:gdLst>
              <a:gd name="connsiteX0" fmla="*/ 0 w 1524000"/>
              <a:gd name="connsiteY0" fmla="*/ 0 h 12700"/>
              <a:gd name="connsiteX1" fmla="*/ 1524000 w 1524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524000" h="12700">
                <a:moveTo>
                  <a:pt x="0" y="0"/>
                </a:moveTo>
                <a:lnTo>
                  <a:pt x="1524000" y="0"/>
                </a:lnTo>
              </a:path>
            </a:pathLst>
          </a:custGeom>
          <a:ln w="127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13021C4E-5D91-2B07-3517-1B9F975E84E8}"/>
              </a:ext>
            </a:extLst>
          </p:cNvPr>
          <p:cNvSpPr txBox="1"/>
          <p:nvPr/>
        </p:nvSpPr>
        <p:spPr>
          <a:xfrm>
            <a:off x="8989060" y="2824480"/>
            <a:ext cx="9941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多团队部署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E37E1A8A-28C6-F5B9-6096-5FF7D7E4EBCB}"/>
              </a:ext>
            </a:extLst>
          </p:cNvPr>
          <p:cNvSpPr txBox="1"/>
          <p:nvPr/>
        </p:nvSpPr>
        <p:spPr>
          <a:xfrm>
            <a:off x="8989060" y="3078480"/>
            <a:ext cx="113524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最佳实践沉淀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E42B3A02-F78E-93F1-194A-7ECC6B25712C}"/>
              </a:ext>
            </a:extLst>
          </p:cNvPr>
          <p:cNvSpPr txBox="1"/>
          <p:nvPr/>
        </p:nvSpPr>
        <p:spPr>
          <a:xfrm>
            <a:off x="8989060" y="3332480"/>
            <a:ext cx="9941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培训与推广</a:t>
            </a: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11212DAC-D934-C924-FCFD-56FB198F809D}"/>
              </a:ext>
            </a:extLst>
          </p:cNvPr>
          <p:cNvSpPr txBox="1"/>
          <p:nvPr/>
        </p:nvSpPr>
        <p:spPr>
          <a:xfrm>
            <a:off x="8989060" y="3586480"/>
            <a:ext cx="99418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• 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社区化运营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80D592BF-F8D5-904C-E3A0-30D46AD9903E}"/>
              </a:ext>
            </a:extLst>
          </p:cNvPr>
          <p:cNvSpPr txBox="1"/>
          <p:nvPr/>
        </p:nvSpPr>
        <p:spPr>
          <a:xfrm>
            <a:off x="543560" y="425958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长期愿景</a:t>
            </a:r>
          </a:p>
        </p:txBody>
      </p:sp>
      <p:sp>
        <p:nvSpPr>
          <p:cNvPr id="51" name="任意形状 50">
            <a:extLst>
              <a:ext uri="{FF2B5EF4-FFF2-40B4-BE49-F238E27FC236}">
                <a16:creationId xmlns:a16="http://schemas.microsoft.com/office/drawing/2014/main" id="{CC7EE471-1906-E753-5552-3E2FE5DE6420}"/>
              </a:ext>
            </a:extLst>
          </p:cNvPr>
          <p:cNvSpPr/>
          <p:nvPr/>
        </p:nvSpPr>
        <p:spPr>
          <a:xfrm>
            <a:off x="635000" y="4635500"/>
            <a:ext cx="1016000" cy="12700"/>
          </a:xfrm>
          <a:custGeom>
            <a:avLst/>
            <a:gdLst>
              <a:gd name="connsiteX0" fmla="*/ 0 w 1016000"/>
              <a:gd name="connsiteY0" fmla="*/ 0 h 12700"/>
              <a:gd name="connsiteX1" fmla="*/ 1016000 w 1016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016000" h="12700">
                <a:moveTo>
                  <a:pt x="0" y="0"/>
                </a:moveTo>
                <a:lnTo>
                  <a:pt x="1016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2" name="圆角矩形 51">
            <a:extLst>
              <a:ext uri="{FF2B5EF4-FFF2-40B4-BE49-F238E27FC236}">
                <a16:creationId xmlns:a16="http://schemas.microsoft.com/office/drawing/2014/main" id="{82B850BA-5024-EAB0-128E-8C2D1877D708}"/>
              </a:ext>
            </a:extLst>
          </p:cNvPr>
          <p:cNvSpPr/>
          <p:nvPr/>
        </p:nvSpPr>
        <p:spPr>
          <a:xfrm>
            <a:off x="508000" y="4826000"/>
            <a:ext cx="3408759" cy="1270000"/>
          </a:xfrm>
          <a:prstGeom prst="roundRect">
            <a:avLst>
              <a:gd name="adj" fmla="val 10035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3" name="任意形状 52">
            <a:extLst>
              <a:ext uri="{FF2B5EF4-FFF2-40B4-BE49-F238E27FC236}">
                <a16:creationId xmlns:a16="http://schemas.microsoft.com/office/drawing/2014/main" id="{0E1D4568-31CB-1B30-36FC-DEDE8B37F9A7}"/>
              </a:ext>
            </a:extLst>
          </p:cNvPr>
          <p:cNvSpPr/>
          <p:nvPr/>
        </p:nvSpPr>
        <p:spPr>
          <a:xfrm>
            <a:off x="698500" y="50165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0" y="635000"/>
                  <a:pt x="317500" y="635000"/>
                </a:cubicBezTo>
                <a:cubicBezTo>
                  <a:pt x="142150" y="635000"/>
                  <a:pt x="0" y="492851"/>
                  <a:pt x="0" y="317500"/>
                </a:cubicBezTo>
                <a:cubicBezTo>
                  <a:pt x="0" y="142149"/>
                  <a:pt x="142150" y="0"/>
                  <a:pt x="317500" y="0"/>
                </a:cubicBezTo>
                <a:cubicBezTo>
                  <a:pt x="492850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3E5FBB11-EBC9-0EFB-24C9-DD6E88E8D6E8}"/>
              </a:ext>
            </a:extLst>
          </p:cNvPr>
          <p:cNvSpPr txBox="1"/>
          <p:nvPr/>
        </p:nvSpPr>
        <p:spPr>
          <a:xfrm>
            <a:off x="748132" y="5123180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🧠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2462268E-18C3-CCF6-BDAF-485032E3052A}"/>
              </a:ext>
            </a:extLst>
          </p:cNvPr>
          <p:cNvSpPr txBox="1"/>
          <p:nvPr/>
        </p:nvSpPr>
        <p:spPr>
          <a:xfrm>
            <a:off x="1768934" y="500888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智能测试大脑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6482F533-2101-0159-F6E9-134E9A381289}"/>
              </a:ext>
            </a:extLst>
          </p:cNvPr>
          <p:cNvSpPr txBox="1"/>
          <p:nvPr/>
        </p:nvSpPr>
        <p:spPr>
          <a:xfrm>
            <a:off x="1654634" y="5364480"/>
            <a:ext cx="159530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驱动的测试决策引擎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437358E8-5648-7E81-F62A-BD47FF765309}"/>
              </a:ext>
            </a:extLst>
          </p:cNvPr>
          <p:cNvSpPr txBox="1"/>
          <p:nvPr/>
        </p:nvSpPr>
        <p:spPr>
          <a:xfrm>
            <a:off x="1768934" y="5618480"/>
            <a:ext cx="131318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自动优化测试策略</a:t>
            </a:r>
          </a:p>
        </p:txBody>
      </p:sp>
      <p:sp>
        <p:nvSpPr>
          <p:cNvPr id="58" name="圆角矩形 57">
            <a:extLst>
              <a:ext uri="{FF2B5EF4-FFF2-40B4-BE49-F238E27FC236}">
                <a16:creationId xmlns:a16="http://schemas.microsoft.com/office/drawing/2014/main" id="{803A6AE7-F429-173F-6082-F3FE72711903}"/>
              </a:ext>
            </a:extLst>
          </p:cNvPr>
          <p:cNvSpPr/>
          <p:nvPr/>
        </p:nvSpPr>
        <p:spPr>
          <a:xfrm>
            <a:off x="4219144" y="4826000"/>
            <a:ext cx="3408759" cy="1270000"/>
          </a:xfrm>
          <a:prstGeom prst="roundRect">
            <a:avLst>
              <a:gd name="adj" fmla="val 10035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任意形状 58">
            <a:extLst>
              <a:ext uri="{FF2B5EF4-FFF2-40B4-BE49-F238E27FC236}">
                <a16:creationId xmlns:a16="http://schemas.microsoft.com/office/drawing/2014/main" id="{C7D47997-799E-F2C1-7A0A-A6BCCCCD5BDE}"/>
              </a:ext>
            </a:extLst>
          </p:cNvPr>
          <p:cNvSpPr/>
          <p:nvPr/>
        </p:nvSpPr>
        <p:spPr>
          <a:xfrm>
            <a:off x="4409644" y="50165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1" y="635000"/>
                  <a:pt x="317500" y="635000"/>
                </a:cubicBezTo>
                <a:cubicBezTo>
                  <a:pt x="142149" y="635000"/>
                  <a:pt x="0" y="492851"/>
                  <a:pt x="0" y="317500"/>
                </a:cubicBezTo>
                <a:cubicBezTo>
                  <a:pt x="0" y="142149"/>
                  <a:pt x="142149" y="0"/>
                  <a:pt x="317500" y="0"/>
                </a:cubicBezTo>
                <a:cubicBezTo>
                  <a:pt x="492851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7BB2717C-262A-F696-7955-AF41E66BC79B}"/>
              </a:ext>
            </a:extLst>
          </p:cNvPr>
          <p:cNvSpPr txBox="1"/>
          <p:nvPr/>
        </p:nvSpPr>
        <p:spPr>
          <a:xfrm>
            <a:off x="4459276" y="5123180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🔗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796D4929-28D0-F4C9-5A52-51A2EAE220C4}"/>
              </a:ext>
            </a:extLst>
          </p:cNvPr>
          <p:cNvSpPr txBox="1"/>
          <p:nvPr/>
        </p:nvSpPr>
        <p:spPr>
          <a:xfrm>
            <a:off x="5346728" y="5008880"/>
            <a:ext cx="16097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DevOps</a:t>
            </a:r>
            <a:r>
              <a:rPr lang="zh-CN" altLang="en-US" sz="14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深度融合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64E27C00-FC08-C57F-FC80-5A2C29820536}"/>
              </a:ext>
            </a:extLst>
          </p:cNvPr>
          <p:cNvSpPr txBox="1"/>
          <p:nvPr/>
        </p:nvSpPr>
        <p:spPr>
          <a:xfrm>
            <a:off x="5422928" y="5364480"/>
            <a:ext cx="145424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无缝嵌入开发流水线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0E451A15-03A0-3F0C-CE8D-5535D5B7E205}"/>
              </a:ext>
            </a:extLst>
          </p:cNvPr>
          <p:cNvSpPr txBox="1"/>
          <p:nvPr/>
        </p:nvSpPr>
        <p:spPr>
          <a:xfrm>
            <a:off x="5537228" y="56184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持续测试自动化</a:t>
            </a:r>
          </a:p>
        </p:txBody>
      </p:sp>
      <p:sp>
        <p:nvSpPr>
          <p:cNvPr id="64" name="圆角矩形 63">
            <a:extLst>
              <a:ext uri="{FF2B5EF4-FFF2-40B4-BE49-F238E27FC236}">
                <a16:creationId xmlns:a16="http://schemas.microsoft.com/office/drawing/2014/main" id="{FF0CF766-C820-7C0D-3AF3-99A414026ADF}"/>
              </a:ext>
            </a:extLst>
          </p:cNvPr>
          <p:cNvSpPr/>
          <p:nvPr/>
        </p:nvSpPr>
        <p:spPr>
          <a:xfrm>
            <a:off x="7967359" y="4826000"/>
            <a:ext cx="3408759" cy="1270000"/>
          </a:xfrm>
          <a:prstGeom prst="roundRect">
            <a:avLst>
              <a:gd name="adj" fmla="val 10035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5" name="任意形状 64">
            <a:extLst>
              <a:ext uri="{FF2B5EF4-FFF2-40B4-BE49-F238E27FC236}">
                <a16:creationId xmlns:a16="http://schemas.microsoft.com/office/drawing/2014/main" id="{FEE02E69-7488-6E7A-D0EB-74D07EC3B2B5}"/>
              </a:ext>
            </a:extLst>
          </p:cNvPr>
          <p:cNvSpPr/>
          <p:nvPr/>
        </p:nvSpPr>
        <p:spPr>
          <a:xfrm>
            <a:off x="8157859" y="5016500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1"/>
                  <a:pt x="492851" y="635000"/>
                  <a:pt x="317500" y="635000"/>
                </a:cubicBezTo>
                <a:cubicBezTo>
                  <a:pt x="142149" y="635000"/>
                  <a:pt x="0" y="492851"/>
                  <a:pt x="0" y="317500"/>
                </a:cubicBezTo>
                <a:cubicBezTo>
                  <a:pt x="0" y="142149"/>
                  <a:pt x="142149" y="0"/>
                  <a:pt x="317500" y="0"/>
                </a:cubicBezTo>
                <a:cubicBezTo>
                  <a:pt x="492851" y="0"/>
                  <a:pt x="635000" y="142149"/>
                  <a:pt x="635000" y="3175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6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6884B5DA-1116-F61A-3210-349C79BA2AD0}"/>
              </a:ext>
            </a:extLst>
          </p:cNvPr>
          <p:cNvSpPr txBox="1"/>
          <p:nvPr/>
        </p:nvSpPr>
        <p:spPr>
          <a:xfrm>
            <a:off x="8207491" y="5123180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🌐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2785C3FD-A364-4DA9-0183-540B3239DCF7}"/>
              </a:ext>
            </a:extLst>
          </p:cNvPr>
          <p:cNvSpPr txBox="1"/>
          <p:nvPr/>
        </p:nvSpPr>
        <p:spPr>
          <a:xfrm>
            <a:off x="9228293" y="5008880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质量知识图谱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109B68A3-E29F-92DE-640B-FE80BD0B96B7}"/>
              </a:ext>
            </a:extLst>
          </p:cNvPr>
          <p:cNvSpPr txBox="1"/>
          <p:nvPr/>
        </p:nvSpPr>
        <p:spPr>
          <a:xfrm>
            <a:off x="9285443" y="53644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跨项目知识共享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E6B13900-72BF-CD01-DE8E-51F8AB137BD1}"/>
              </a:ext>
            </a:extLst>
          </p:cNvPr>
          <p:cNvSpPr txBox="1"/>
          <p:nvPr/>
        </p:nvSpPr>
        <p:spPr>
          <a:xfrm>
            <a:off x="9285443" y="56184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组织级质量资产</a:t>
            </a:r>
          </a:p>
        </p:txBody>
      </p:sp>
      <p:sp>
        <p:nvSpPr>
          <p:cNvPr id="70" name="圆角矩形 69">
            <a:extLst>
              <a:ext uri="{FF2B5EF4-FFF2-40B4-BE49-F238E27FC236}">
                <a16:creationId xmlns:a16="http://schemas.microsoft.com/office/drawing/2014/main" id="{079C4C79-6264-7CA9-086A-F103D27240DD}"/>
              </a:ext>
            </a:extLst>
          </p:cNvPr>
          <p:cNvSpPr/>
          <p:nvPr/>
        </p:nvSpPr>
        <p:spPr>
          <a:xfrm>
            <a:off x="508000" y="6286500"/>
            <a:ext cx="1083056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9394D733-26F3-EB8F-823E-6253A460E89C}"/>
              </a:ext>
            </a:extLst>
          </p:cNvPr>
          <p:cNvSpPr txBox="1"/>
          <p:nvPr/>
        </p:nvSpPr>
        <p:spPr>
          <a:xfrm>
            <a:off x="3629660" y="6342380"/>
            <a:ext cx="5000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🎯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目标：成为团队首选的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辅助测试平台，持续提升软件质量保障能力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C4E32783-789B-83C0-3C24-0B694870F9A8}"/>
              </a:ext>
            </a:extLst>
          </p:cNvPr>
          <p:cNvSpPr txBox="1"/>
          <p:nvPr/>
        </p:nvSpPr>
        <p:spPr>
          <a:xfrm>
            <a:off x="11338560" y="6418580"/>
            <a:ext cx="6992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18 / 19</a:t>
            </a:r>
          </a:p>
        </p:txBody>
      </p:sp>
    </p:spTree>
    <p:extLst>
      <p:ext uri="{BB962C8B-B14F-4D97-AF65-F5344CB8AC3E}">
        <p14:creationId xmlns:p14="http://schemas.microsoft.com/office/powerpoint/2010/main" val="1128025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1B5AE-97BE-AC0B-1335-ADFCAF5C63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形状 39">
            <a:extLst>
              <a:ext uri="{FF2B5EF4-FFF2-40B4-BE49-F238E27FC236}">
                <a16:creationId xmlns:a16="http://schemas.microsoft.com/office/drawing/2014/main" id="{5F9AB93F-8530-8E86-2918-65C9AEED23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rgbClr val="005BAC"/>
              </a:gs>
              <a:gs pos="50000">
                <a:srgbClr val="247BC1"/>
              </a:gs>
              <a:gs pos="100000">
                <a:srgbClr val="17375E"/>
              </a:gs>
            </a:gsLst>
            <a:lin ang="2700000" scaled="1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1" name="任意形状 40">
            <a:extLst>
              <a:ext uri="{FF2B5EF4-FFF2-40B4-BE49-F238E27FC236}">
                <a16:creationId xmlns:a16="http://schemas.microsoft.com/office/drawing/2014/main" id="{1F142B2E-9B95-0FF2-9595-F869387429D5}"/>
              </a:ext>
            </a:extLst>
          </p:cNvPr>
          <p:cNvSpPr/>
          <p:nvPr/>
        </p:nvSpPr>
        <p:spPr>
          <a:xfrm>
            <a:off x="-635000" y="-635000"/>
            <a:ext cx="3810000" cy="3810000"/>
          </a:xfrm>
          <a:custGeom>
            <a:avLst/>
            <a:gdLst>
              <a:gd name="connsiteX0" fmla="*/ 3810000 w 3810000"/>
              <a:gd name="connsiteY0" fmla="*/ 1905000 h 3810000"/>
              <a:gd name="connsiteX1" fmla="*/ 1905000 w 3810000"/>
              <a:gd name="connsiteY1" fmla="*/ 3810000 h 3810000"/>
              <a:gd name="connsiteX2" fmla="*/ 0 w 3810000"/>
              <a:gd name="connsiteY2" fmla="*/ 1905000 h 3810000"/>
              <a:gd name="connsiteX3" fmla="*/ 1905000 w 3810000"/>
              <a:gd name="connsiteY3" fmla="*/ 0 h 3810000"/>
              <a:gd name="connsiteX4" fmla="*/ 3810000 w 3810000"/>
              <a:gd name="connsiteY4" fmla="*/ 190500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0" h="3810000">
                <a:moveTo>
                  <a:pt x="3810000" y="1905000"/>
                </a:moveTo>
                <a:cubicBezTo>
                  <a:pt x="3810000" y="2957103"/>
                  <a:pt x="2957103" y="3810000"/>
                  <a:pt x="1905000" y="3810000"/>
                </a:cubicBezTo>
                <a:cubicBezTo>
                  <a:pt x="852898" y="3810000"/>
                  <a:pt x="0" y="2957103"/>
                  <a:pt x="0" y="1905000"/>
                </a:cubicBezTo>
                <a:cubicBezTo>
                  <a:pt x="0" y="852898"/>
                  <a:pt x="852898" y="0"/>
                  <a:pt x="1905000" y="0"/>
                </a:cubicBezTo>
                <a:cubicBezTo>
                  <a:pt x="2957103" y="0"/>
                  <a:pt x="3810000" y="852898"/>
                  <a:pt x="3810000" y="1905000"/>
                </a:cubicBezTo>
                <a:close/>
              </a:path>
            </a:pathLst>
          </a:custGeom>
          <a:solidFill>
            <a:srgbClr val="06B4EA">
              <a:alpha val="1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任意形状 41">
            <a:extLst>
              <a:ext uri="{FF2B5EF4-FFF2-40B4-BE49-F238E27FC236}">
                <a16:creationId xmlns:a16="http://schemas.microsoft.com/office/drawing/2014/main" id="{B9F2C166-CD65-81C4-6689-AB305C63F880}"/>
              </a:ext>
            </a:extLst>
          </p:cNvPr>
          <p:cNvSpPr/>
          <p:nvPr/>
        </p:nvSpPr>
        <p:spPr>
          <a:xfrm>
            <a:off x="8382000" y="3048000"/>
            <a:ext cx="5080000" cy="5080000"/>
          </a:xfrm>
          <a:custGeom>
            <a:avLst/>
            <a:gdLst>
              <a:gd name="connsiteX0" fmla="*/ 5080000 w 5080000"/>
              <a:gd name="connsiteY0" fmla="*/ 2540000 h 5080000"/>
              <a:gd name="connsiteX1" fmla="*/ 2540000 w 5080000"/>
              <a:gd name="connsiteY1" fmla="*/ 5080000 h 5080000"/>
              <a:gd name="connsiteX2" fmla="*/ 0 w 5080000"/>
              <a:gd name="connsiteY2" fmla="*/ 2540000 h 5080000"/>
              <a:gd name="connsiteX3" fmla="*/ 2540000 w 5080000"/>
              <a:gd name="connsiteY3" fmla="*/ 0 h 5080000"/>
              <a:gd name="connsiteX4" fmla="*/ 5080000 w 5080000"/>
              <a:gd name="connsiteY4" fmla="*/ 2540000 h 508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0" h="5080000">
                <a:moveTo>
                  <a:pt x="5080000" y="2540000"/>
                </a:moveTo>
                <a:cubicBezTo>
                  <a:pt x="5080000" y="3942804"/>
                  <a:pt x="3942804" y="5080000"/>
                  <a:pt x="2540000" y="5080000"/>
                </a:cubicBezTo>
                <a:cubicBezTo>
                  <a:pt x="1137197" y="5080000"/>
                  <a:pt x="0" y="3942804"/>
                  <a:pt x="0" y="2540000"/>
                </a:cubicBezTo>
                <a:cubicBezTo>
                  <a:pt x="0" y="1137197"/>
                  <a:pt x="1137197" y="0"/>
                  <a:pt x="2540000" y="0"/>
                </a:cubicBezTo>
                <a:cubicBezTo>
                  <a:pt x="3942804" y="0"/>
                  <a:pt x="5080000" y="1137197"/>
                  <a:pt x="5080000" y="2540000"/>
                </a:cubicBezTo>
                <a:close/>
              </a:path>
            </a:pathLst>
          </a:custGeom>
          <a:solidFill>
            <a:srgbClr val="00AA71">
              <a:alpha val="1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A929A6C-836B-6C31-FEBB-284741614F38}"/>
              </a:ext>
            </a:extLst>
          </p:cNvPr>
          <p:cNvSpPr txBox="1"/>
          <p:nvPr/>
        </p:nvSpPr>
        <p:spPr>
          <a:xfrm>
            <a:off x="4368264" y="729648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总结与行动号召</a:t>
            </a:r>
          </a:p>
        </p:txBody>
      </p:sp>
      <p:sp>
        <p:nvSpPr>
          <p:cNvPr id="44" name="任意形状 43">
            <a:extLst>
              <a:ext uri="{FF2B5EF4-FFF2-40B4-BE49-F238E27FC236}">
                <a16:creationId xmlns:a16="http://schemas.microsoft.com/office/drawing/2014/main" id="{9E3860E9-B2D9-22DF-C40B-844E11777672}"/>
              </a:ext>
            </a:extLst>
          </p:cNvPr>
          <p:cNvSpPr/>
          <p:nvPr/>
        </p:nvSpPr>
        <p:spPr>
          <a:xfrm>
            <a:off x="3810000" y="1524000"/>
            <a:ext cx="4572000" cy="12700"/>
          </a:xfrm>
          <a:custGeom>
            <a:avLst/>
            <a:gdLst>
              <a:gd name="connsiteX0" fmla="*/ 0 w 4572000"/>
              <a:gd name="connsiteY0" fmla="*/ 0 h 12700"/>
              <a:gd name="connsiteX1" fmla="*/ 4572000 w 4572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572000" h="12700">
                <a:moveTo>
                  <a:pt x="0" y="0"/>
                </a:moveTo>
                <a:lnTo>
                  <a:pt x="4572000" y="0"/>
                </a:lnTo>
              </a:path>
            </a:pathLst>
          </a:custGeom>
          <a:ln w="381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1125CDDE-2BE4-C63C-6B3D-7AF00795C14B}"/>
              </a:ext>
            </a:extLst>
          </p:cNvPr>
          <p:cNvSpPr/>
          <p:nvPr/>
        </p:nvSpPr>
        <p:spPr>
          <a:xfrm>
            <a:off x="1270000" y="1905000"/>
            <a:ext cx="9652000" cy="1270000"/>
          </a:xfrm>
          <a:prstGeom prst="roundRect">
            <a:avLst/>
          </a:prstGeom>
          <a:solidFill>
            <a:srgbClr val="FFFFFF">
              <a:alpha val="2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FAE24B5-26F6-7DDD-D48D-35A5052C4DF5}"/>
              </a:ext>
            </a:extLst>
          </p:cNvPr>
          <p:cNvSpPr txBox="1"/>
          <p:nvPr/>
        </p:nvSpPr>
        <p:spPr>
          <a:xfrm>
            <a:off x="3499650" y="2148708"/>
            <a:ext cx="50987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</a:t>
            </a:r>
            <a:r>
              <a:rPr lang="zh-CN" altLang="en-US" sz="2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：</a:t>
            </a:r>
            <a:r>
              <a:rPr lang="zh-CN" altLang="en-US" sz="2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辅助的智能软件测试平台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B4A0B658-99D1-2EF0-44F1-3F40AA64EEDD}"/>
              </a:ext>
            </a:extLst>
          </p:cNvPr>
          <p:cNvSpPr txBox="1"/>
          <p:nvPr/>
        </p:nvSpPr>
        <p:spPr>
          <a:xfrm>
            <a:off x="4204500" y="2682108"/>
            <a:ext cx="36840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人机协作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· 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全生命周期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· 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知识驱动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· </a:t>
            </a:r>
            <a:r>
              <a:rPr lang="zh-CN" altLang="en-US" sz="14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持续改进</a:t>
            </a: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E86D9716-7BF1-66CC-8271-519809130F00}"/>
              </a:ext>
            </a:extLst>
          </p:cNvPr>
          <p:cNvSpPr/>
          <p:nvPr/>
        </p:nvSpPr>
        <p:spPr>
          <a:xfrm>
            <a:off x="1016000" y="3556000"/>
            <a:ext cx="3175000" cy="1524000"/>
          </a:xfrm>
          <a:prstGeom prst="roundRect">
            <a:avLst/>
          </a:prstGeom>
          <a:solidFill>
            <a:srgbClr val="FFFFFF">
              <a:alpha val="2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任意形状 48">
            <a:extLst>
              <a:ext uri="{FF2B5EF4-FFF2-40B4-BE49-F238E27FC236}">
                <a16:creationId xmlns:a16="http://schemas.microsoft.com/office/drawing/2014/main" id="{5F97F6E4-9762-7AEC-B6AB-4210DFA59E90}"/>
              </a:ext>
            </a:extLst>
          </p:cNvPr>
          <p:cNvSpPr/>
          <p:nvPr/>
        </p:nvSpPr>
        <p:spPr>
          <a:xfrm>
            <a:off x="1397000" y="3683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374FB367-EA93-905B-9366-270B34B39D1C}"/>
              </a:ext>
            </a:extLst>
          </p:cNvPr>
          <p:cNvSpPr txBox="1"/>
          <p:nvPr/>
        </p:nvSpPr>
        <p:spPr>
          <a:xfrm>
            <a:off x="1478346" y="376561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6FA7AD27-F3F1-5977-DE88-E69CFDB7654B}"/>
              </a:ext>
            </a:extLst>
          </p:cNvPr>
          <p:cNvSpPr txBox="1"/>
          <p:nvPr/>
        </p:nvSpPr>
        <p:spPr>
          <a:xfrm>
            <a:off x="2250710" y="378567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效率革命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CA56AA9-88E1-DB9D-4FD3-5B0B378D4656}"/>
              </a:ext>
            </a:extLst>
          </p:cNvPr>
          <p:cNvSpPr txBox="1"/>
          <p:nvPr/>
        </p:nvSpPr>
        <p:spPr>
          <a:xfrm>
            <a:off x="1151156" y="4232176"/>
            <a:ext cx="18085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辅助设计，效率提升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50%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00ABC08-AD62-2784-3A88-34AA0B19696A}"/>
              </a:ext>
            </a:extLst>
          </p:cNvPr>
          <p:cNvSpPr txBox="1"/>
          <p:nvPr/>
        </p:nvSpPr>
        <p:spPr>
          <a:xfrm>
            <a:off x="1151156" y="4486176"/>
            <a:ext cx="194316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多语言自动化，成本降低</a:t>
            </a:r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80%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D84F2771-1441-548B-205C-AEED8EC8787D}"/>
              </a:ext>
            </a:extLst>
          </p:cNvPr>
          <p:cNvSpPr txBox="1"/>
          <p:nvPr/>
        </p:nvSpPr>
        <p:spPr>
          <a:xfrm>
            <a:off x="1151156" y="4740176"/>
            <a:ext cx="156485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协议，无缝</a:t>
            </a:r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集成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B9F82D15-2CC2-B10D-230C-E9251CC7A226}"/>
              </a:ext>
            </a:extLst>
          </p:cNvPr>
          <p:cNvSpPr/>
          <p:nvPr/>
        </p:nvSpPr>
        <p:spPr>
          <a:xfrm>
            <a:off x="4508500" y="3556000"/>
            <a:ext cx="3175000" cy="1524000"/>
          </a:xfrm>
          <a:prstGeom prst="roundRect">
            <a:avLst/>
          </a:prstGeom>
          <a:solidFill>
            <a:srgbClr val="FFFFFF">
              <a:alpha val="2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任意形状 55">
            <a:extLst>
              <a:ext uri="{FF2B5EF4-FFF2-40B4-BE49-F238E27FC236}">
                <a16:creationId xmlns:a16="http://schemas.microsoft.com/office/drawing/2014/main" id="{26EF1879-0FCD-09CB-BDF7-D8B0B735AFAD}"/>
              </a:ext>
            </a:extLst>
          </p:cNvPr>
          <p:cNvSpPr/>
          <p:nvPr/>
        </p:nvSpPr>
        <p:spPr>
          <a:xfrm>
            <a:off x="4889500" y="3683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0" y="508000"/>
                  <a:pt x="254000" y="508000"/>
                </a:cubicBezTo>
                <a:cubicBezTo>
                  <a:pt x="113720" y="508000"/>
                  <a:pt x="0" y="394280"/>
                  <a:pt x="0" y="254000"/>
                </a:cubicBezTo>
                <a:cubicBezTo>
                  <a:pt x="0" y="113720"/>
                  <a:pt x="113720" y="0"/>
                  <a:pt x="254000" y="0"/>
                </a:cubicBezTo>
                <a:cubicBezTo>
                  <a:pt x="394280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99D6265D-01EB-8C31-4E5A-A459DD021032}"/>
              </a:ext>
            </a:extLst>
          </p:cNvPr>
          <p:cNvSpPr txBox="1"/>
          <p:nvPr/>
        </p:nvSpPr>
        <p:spPr>
          <a:xfrm>
            <a:off x="4970846" y="376561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BC680EC2-A3EB-AFC9-0EEE-DA64E52CA9AC}"/>
              </a:ext>
            </a:extLst>
          </p:cNvPr>
          <p:cNvSpPr txBox="1"/>
          <p:nvPr/>
        </p:nvSpPr>
        <p:spPr>
          <a:xfrm>
            <a:off x="5743210" y="378567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质量保障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6B1A7A2B-C033-D35A-EB86-976C6FCADE60}"/>
              </a:ext>
            </a:extLst>
          </p:cNvPr>
          <p:cNvSpPr txBox="1"/>
          <p:nvPr/>
        </p:nvSpPr>
        <p:spPr>
          <a:xfrm>
            <a:off x="4643656" y="4232176"/>
            <a:ext cx="134844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100%</a:t>
            </a:r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需求追溯覆盖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B32ED650-122F-0E68-E167-729661BBE200}"/>
              </a:ext>
            </a:extLst>
          </p:cNvPr>
          <p:cNvSpPr txBox="1"/>
          <p:nvPr/>
        </p:nvSpPr>
        <p:spPr>
          <a:xfrm>
            <a:off x="4643656" y="4486176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端到端闭环管理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EDDFEDFE-080D-FAE1-9F2B-5E4EA6172DC5}"/>
              </a:ext>
            </a:extLst>
          </p:cNvPr>
          <p:cNvSpPr txBox="1"/>
          <p:nvPr/>
        </p:nvSpPr>
        <p:spPr>
          <a:xfrm>
            <a:off x="4643656" y="4740176"/>
            <a:ext cx="12618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数据驱动质量决策</a:t>
            </a:r>
          </a:p>
        </p:txBody>
      </p:sp>
      <p:sp>
        <p:nvSpPr>
          <p:cNvPr id="62" name="圆角矩形 61">
            <a:extLst>
              <a:ext uri="{FF2B5EF4-FFF2-40B4-BE49-F238E27FC236}">
                <a16:creationId xmlns:a16="http://schemas.microsoft.com/office/drawing/2014/main" id="{4A978A8D-E072-B04D-668E-5CC3EC1628C0}"/>
              </a:ext>
            </a:extLst>
          </p:cNvPr>
          <p:cNvSpPr/>
          <p:nvPr/>
        </p:nvSpPr>
        <p:spPr>
          <a:xfrm>
            <a:off x="8001000" y="3556000"/>
            <a:ext cx="3175000" cy="1524000"/>
          </a:xfrm>
          <a:prstGeom prst="roundRect">
            <a:avLst/>
          </a:prstGeom>
          <a:solidFill>
            <a:srgbClr val="FFFFFF">
              <a:alpha val="20000"/>
            </a:srgb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3" name="任意形状 62">
            <a:extLst>
              <a:ext uri="{FF2B5EF4-FFF2-40B4-BE49-F238E27FC236}">
                <a16:creationId xmlns:a16="http://schemas.microsoft.com/office/drawing/2014/main" id="{98FBF274-47B8-B647-1C56-34B04B9C63C6}"/>
              </a:ext>
            </a:extLst>
          </p:cNvPr>
          <p:cNvSpPr/>
          <p:nvPr/>
        </p:nvSpPr>
        <p:spPr>
          <a:xfrm>
            <a:off x="8382000" y="3683000"/>
            <a:ext cx="508000" cy="508000"/>
          </a:xfrm>
          <a:custGeom>
            <a:avLst/>
            <a:gdLst>
              <a:gd name="connsiteX0" fmla="*/ 508000 w 508000"/>
              <a:gd name="connsiteY0" fmla="*/ 254000 h 508000"/>
              <a:gd name="connsiteX1" fmla="*/ 254000 w 508000"/>
              <a:gd name="connsiteY1" fmla="*/ 508000 h 508000"/>
              <a:gd name="connsiteX2" fmla="*/ 0 w 508000"/>
              <a:gd name="connsiteY2" fmla="*/ 254000 h 508000"/>
              <a:gd name="connsiteX3" fmla="*/ 254000 w 508000"/>
              <a:gd name="connsiteY3" fmla="*/ 0 h 508000"/>
              <a:gd name="connsiteX4" fmla="*/ 508000 w 508000"/>
              <a:gd name="connsiteY4" fmla="*/ 254000 h 50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08000" h="508000">
                <a:moveTo>
                  <a:pt x="508000" y="254000"/>
                </a:moveTo>
                <a:cubicBezTo>
                  <a:pt x="508000" y="394280"/>
                  <a:pt x="394281" y="508000"/>
                  <a:pt x="254000" y="508000"/>
                </a:cubicBezTo>
                <a:cubicBezTo>
                  <a:pt x="113719" y="508000"/>
                  <a:pt x="0" y="394280"/>
                  <a:pt x="0" y="254000"/>
                </a:cubicBezTo>
                <a:cubicBezTo>
                  <a:pt x="0" y="113720"/>
                  <a:pt x="113719" y="0"/>
                  <a:pt x="254000" y="0"/>
                </a:cubicBezTo>
                <a:cubicBezTo>
                  <a:pt x="394281" y="0"/>
                  <a:pt x="508000" y="113720"/>
                  <a:pt x="508000" y="254000"/>
                </a:cubicBezTo>
                <a:close/>
              </a:path>
            </a:pathLst>
          </a:cu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C65CF88F-F026-5CE0-DDC7-2821CD628AE5}"/>
              </a:ext>
            </a:extLst>
          </p:cNvPr>
          <p:cNvSpPr txBox="1"/>
          <p:nvPr/>
        </p:nvSpPr>
        <p:spPr>
          <a:xfrm>
            <a:off x="8463346" y="3765616"/>
            <a:ext cx="31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4678FE2D-B5D1-C838-0BE2-6EB190222577}"/>
              </a:ext>
            </a:extLst>
          </p:cNvPr>
          <p:cNvSpPr txBox="1"/>
          <p:nvPr/>
        </p:nvSpPr>
        <p:spPr>
          <a:xfrm>
            <a:off x="9235710" y="378567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知识沉淀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920F6340-2C61-4231-8612-F4901364A707}"/>
              </a:ext>
            </a:extLst>
          </p:cNvPr>
          <p:cNvSpPr txBox="1"/>
          <p:nvPr/>
        </p:nvSpPr>
        <p:spPr>
          <a:xfrm>
            <a:off x="8136156" y="4232176"/>
            <a:ext cx="12618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结构化测试知识库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31078019-F341-C4B9-CA0F-26BD5ED616F1}"/>
              </a:ext>
            </a:extLst>
          </p:cNvPr>
          <p:cNvSpPr txBox="1"/>
          <p:nvPr/>
        </p:nvSpPr>
        <p:spPr>
          <a:xfrm>
            <a:off x="8136156" y="4486176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版本化资产管理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888F436E-B02A-E448-B34E-3DF4DF208223}"/>
              </a:ext>
            </a:extLst>
          </p:cNvPr>
          <p:cNvSpPr txBox="1"/>
          <p:nvPr/>
        </p:nvSpPr>
        <p:spPr>
          <a:xfrm>
            <a:off x="8136156" y="4740176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跨项目知识复用</a:t>
            </a: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3A0AB095-B8FE-7323-0AD2-5431C44BF3C1}"/>
              </a:ext>
            </a:extLst>
          </p:cNvPr>
          <p:cNvSpPr/>
          <p:nvPr/>
        </p:nvSpPr>
        <p:spPr>
          <a:xfrm>
            <a:off x="2540000" y="5461000"/>
            <a:ext cx="7112000" cy="889000"/>
          </a:xfrm>
          <a:prstGeom prst="roundRect">
            <a:avLst>
              <a:gd name="adj" fmla="val 50000"/>
            </a:avLst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48F3CA8-35D7-C179-1DB2-C34DE31A31C9}"/>
              </a:ext>
            </a:extLst>
          </p:cNvPr>
          <p:cNvSpPr txBox="1"/>
          <p:nvPr/>
        </p:nvSpPr>
        <p:spPr>
          <a:xfrm>
            <a:off x="4785360" y="5618480"/>
            <a:ext cx="2688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立即体验</a:t>
            </a:r>
            <a:r>
              <a:rPr lang="zh-CN" altLang="en-US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SMART-TEST</a:t>
            </a: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B0972583-9F74-9B97-C172-9A33C8945584}"/>
              </a:ext>
            </a:extLst>
          </p:cNvPr>
          <p:cNvSpPr txBox="1"/>
          <p:nvPr/>
        </p:nvSpPr>
        <p:spPr>
          <a:xfrm>
            <a:off x="4417060" y="5986112"/>
            <a:ext cx="326403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开启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辅助测试新时代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050" spc="0" baseline="0" dirty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联系测试团队获取试用账号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BC55EAE4-BB16-5352-F50E-DC44617A5E24}"/>
              </a:ext>
            </a:extLst>
          </p:cNvPr>
          <p:cNvSpPr txBox="1"/>
          <p:nvPr/>
        </p:nvSpPr>
        <p:spPr>
          <a:xfrm>
            <a:off x="5179060" y="6418580"/>
            <a:ext cx="1782860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感谢聆听</a:t>
            </a:r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05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欢迎交流与反馈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B6E14D75-B99A-52E7-FB2B-CFE4C81F605F}"/>
              </a:ext>
            </a:extLst>
          </p:cNvPr>
          <p:cNvSpPr txBox="1"/>
          <p:nvPr/>
        </p:nvSpPr>
        <p:spPr>
          <a:xfrm>
            <a:off x="11338560" y="6418580"/>
            <a:ext cx="66236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ADE0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19 / 19</a:t>
            </a:r>
          </a:p>
        </p:txBody>
      </p:sp>
    </p:spTree>
    <p:extLst>
      <p:ext uri="{BB962C8B-B14F-4D97-AF65-F5344CB8AC3E}">
        <p14:creationId xmlns:p14="http://schemas.microsoft.com/office/powerpoint/2010/main" val="2071845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305D56-C2B8-BACA-4742-0BDF507640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5C4634A2-D4FC-FC54-71E3-C22C450E103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2ADC5009-C6E7-7145-2562-33713E485DA7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A52D2D2-49EF-D81D-8ACD-E78ED5574553}"/>
              </a:ext>
            </a:extLst>
          </p:cNvPr>
          <p:cNvSpPr txBox="1"/>
          <p:nvPr/>
        </p:nvSpPr>
        <p:spPr>
          <a:xfrm>
            <a:off x="543560" y="220980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800" b="1" spc="0" baseline="0">
                <a:ln/>
                <a:solidFill>
                  <a:srgbClr val="FFFFFF"/>
                </a:solidFill>
                <a:latin typeface="微软雅黑"/>
                <a:ea typeface="微软雅黑"/>
                <a:sym typeface="微软雅黑"/>
                <a:rtl val="0"/>
              </a:rPr>
              <a:t>汇报目录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2DBD1956-CC27-6E8C-3949-2F778D20E223}"/>
              </a:ext>
            </a:extLst>
          </p:cNvPr>
          <p:cNvSpPr/>
          <p:nvPr/>
        </p:nvSpPr>
        <p:spPr>
          <a:xfrm>
            <a:off x="0" y="1016000"/>
            <a:ext cx="101600" cy="5842000"/>
          </a:xfrm>
          <a:custGeom>
            <a:avLst/>
            <a:gdLst>
              <a:gd name="connsiteX0" fmla="*/ 0 w 101600"/>
              <a:gd name="connsiteY0" fmla="*/ 0 h 5842000"/>
              <a:gd name="connsiteX1" fmla="*/ 101600 w 101600"/>
              <a:gd name="connsiteY1" fmla="*/ 0 h 5842000"/>
              <a:gd name="connsiteX2" fmla="*/ 101600 w 101600"/>
              <a:gd name="connsiteY2" fmla="*/ 5842000 h 5842000"/>
              <a:gd name="connsiteX3" fmla="*/ 0 w 101600"/>
              <a:gd name="connsiteY3" fmla="*/ 5842000 h 584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1600" h="5842000">
                <a:moveTo>
                  <a:pt x="0" y="0"/>
                </a:moveTo>
                <a:lnTo>
                  <a:pt x="101600" y="0"/>
                </a:lnTo>
                <a:lnTo>
                  <a:pt x="101600" y="5842000"/>
                </a:lnTo>
                <a:lnTo>
                  <a:pt x="0" y="58420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/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A2A8929-8285-B587-44E9-ADA52D1E7F87}"/>
              </a:ext>
            </a:extLst>
          </p:cNvPr>
          <p:cNvGrpSpPr/>
          <p:nvPr/>
        </p:nvGrpSpPr>
        <p:grpSpPr>
          <a:xfrm>
            <a:off x="1066800" y="1944130"/>
            <a:ext cx="10160000" cy="3810000"/>
            <a:chOff x="1016000" y="1524000"/>
            <a:chExt cx="10160000" cy="3810000"/>
          </a:xfrm>
        </p:grpSpPr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A0FF4BD3-115A-8292-DE3B-688E21B9C9D1}"/>
                </a:ext>
              </a:extLst>
            </p:cNvPr>
            <p:cNvSpPr/>
            <p:nvPr/>
          </p:nvSpPr>
          <p:spPr>
            <a:xfrm>
              <a:off x="1016000" y="1524000"/>
              <a:ext cx="4826000" cy="1143000"/>
            </a:xfrm>
            <a:prstGeom prst="roundRect">
              <a:avLst/>
            </a:prstGeom>
            <a:solidFill>
              <a:srgbClr val="005B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0" name="任意形状 9">
              <a:extLst>
                <a:ext uri="{FF2B5EF4-FFF2-40B4-BE49-F238E27FC236}">
                  <a16:creationId xmlns:a16="http://schemas.microsoft.com/office/drawing/2014/main" id="{9C1F7A97-C08F-3F57-C1D8-E71166190816}"/>
                </a:ext>
              </a:extLst>
            </p:cNvPr>
            <p:cNvSpPr/>
            <p:nvPr/>
          </p:nvSpPr>
          <p:spPr>
            <a:xfrm>
              <a:off x="1206500" y="1778000"/>
              <a:ext cx="635000" cy="635000"/>
            </a:xfrm>
            <a:prstGeom prst="roundRect">
              <a:avLst/>
            </a:prstGeom>
            <a:solidFill>
              <a:srgbClr val="06B4EA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BED25EC6-FFEC-A993-E16C-66EA37D248EC}"/>
                </a:ext>
              </a:extLst>
            </p:cNvPr>
            <p:cNvSpPr txBox="1"/>
            <p:nvPr/>
          </p:nvSpPr>
          <p:spPr>
            <a:xfrm>
              <a:off x="1362710" y="1910080"/>
              <a:ext cx="346194" cy="40147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b="1" spc="0" baseline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1</a:t>
              </a: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EE4A7FEC-5EF0-3EF4-03E3-F4F9D26566D0}"/>
                </a:ext>
              </a:extLst>
            </p:cNvPr>
            <p:cNvSpPr txBox="1"/>
            <p:nvPr/>
          </p:nvSpPr>
          <p:spPr>
            <a:xfrm>
              <a:off x="1940560" y="1681480"/>
              <a:ext cx="1034574" cy="374571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b="1" spc="0" baseline="0" dirty="0">
                  <a:ln/>
                  <a:solidFill>
                    <a:srgbClr val="FFFFFF"/>
                  </a:solidFill>
                  <a:latin typeface="微软雅黑"/>
                  <a:ea typeface="微软雅黑"/>
                  <a:sym typeface="微软雅黑"/>
                  <a:rtl val="0"/>
                </a:rPr>
                <a:t>核心价值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2CC432A-6F43-91E1-58EE-BF16E31EDC2A}"/>
                </a:ext>
              </a:extLst>
            </p:cNvPr>
            <p:cNvSpPr txBox="1"/>
            <p:nvPr/>
          </p:nvSpPr>
          <p:spPr>
            <a:xfrm>
              <a:off x="1940560" y="2062480"/>
              <a:ext cx="1740218" cy="306467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 dirty="0">
                  <a:ln/>
                  <a:solidFill>
                    <a:srgbClr val="ADE0FF"/>
                  </a:solidFill>
                  <a:latin typeface="微软雅黑"/>
                  <a:ea typeface="微软雅黑"/>
                  <a:sym typeface="微软雅黑"/>
                  <a:rtl val="0"/>
                </a:rPr>
                <a:t>平台定位与差异化优势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F0703DE-0732-5AF5-543F-51A477B9C355}"/>
                </a:ext>
              </a:extLst>
            </p:cNvPr>
            <p:cNvSpPr txBox="1"/>
            <p:nvPr/>
          </p:nvSpPr>
          <p:spPr>
            <a:xfrm>
              <a:off x="4632960" y="1859280"/>
              <a:ext cx="848350" cy="51077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 spc="0" baseline="0">
                  <a:ln/>
                  <a:solidFill>
                    <a:srgbClr val="06B4EA"/>
                  </a:solidFill>
                  <a:latin typeface="Arial"/>
                  <a:cs typeface="Arial"/>
                  <a:sym typeface="Arial"/>
                  <a:rtl val="0"/>
                </a:rPr>
                <a:t>20%</a:t>
              </a:r>
            </a:p>
          </p:txBody>
        </p:sp>
        <p:sp>
          <p:nvSpPr>
            <p:cNvPr id="15" name="任意形状 14">
              <a:extLst>
                <a:ext uri="{FF2B5EF4-FFF2-40B4-BE49-F238E27FC236}">
                  <a16:creationId xmlns:a16="http://schemas.microsoft.com/office/drawing/2014/main" id="{B4FF4637-B07B-B698-9CB7-16D386A282E9}"/>
                </a:ext>
              </a:extLst>
            </p:cNvPr>
            <p:cNvSpPr/>
            <p:nvPr/>
          </p:nvSpPr>
          <p:spPr>
            <a:xfrm>
              <a:off x="1016000" y="2857500"/>
              <a:ext cx="4826000" cy="1143000"/>
            </a:xfrm>
            <a:prstGeom prst="roundRect">
              <a:avLst/>
            </a:prstGeom>
            <a:solidFill>
              <a:srgbClr val="247B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6" name="任意形状 15">
              <a:extLst>
                <a:ext uri="{FF2B5EF4-FFF2-40B4-BE49-F238E27FC236}">
                  <a16:creationId xmlns:a16="http://schemas.microsoft.com/office/drawing/2014/main" id="{EF5CF5F8-6AEE-C07F-9371-1C1A50BE3AE3}"/>
                </a:ext>
              </a:extLst>
            </p:cNvPr>
            <p:cNvSpPr/>
            <p:nvPr/>
          </p:nvSpPr>
          <p:spPr>
            <a:xfrm>
              <a:off x="1206500" y="3111500"/>
              <a:ext cx="635000" cy="635000"/>
            </a:xfrm>
            <a:prstGeom prst="roundRect">
              <a:avLst/>
            </a:prstGeom>
            <a:solidFill>
              <a:srgbClr val="00AA7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DE26AD8C-CF73-4282-3945-FCD60C45EE7E}"/>
                </a:ext>
              </a:extLst>
            </p:cNvPr>
            <p:cNvSpPr txBox="1"/>
            <p:nvPr/>
          </p:nvSpPr>
          <p:spPr>
            <a:xfrm>
              <a:off x="1362710" y="3243580"/>
              <a:ext cx="346194" cy="40147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b="1" spc="0" baseline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2</a:t>
              </a: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503F5D40-15A8-0B2F-BE63-044E1B0C0DB0}"/>
                </a:ext>
              </a:extLst>
            </p:cNvPr>
            <p:cNvSpPr txBox="1"/>
            <p:nvPr/>
          </p:nvSpPr>
          <p:spPr>
            <a:xfrm>
              <a:off x="1940560" y="3014980"/>
              <a:ext cx="1652310" cy="374571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b="1" spc="0" baseline="0">
                  <a:ln/>
                  <a:solidFill>
                    <a:srgbClr val="FFFFFF"/>
                  </a:solidFill>
                  <a:latin typeface="微软雅黑"/>
                  <a:ea typeface="微软雅黑"/>
                  <a:sym typeface="微软雅黑"/>
                  <a:rtl val="0"/>
                </a:rPr>
                <a:t>使用方法及效果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198466B2-6685-D608-0E86-4E6F56B22E8D}"/>
                </a:ext>
              </a:extLst>
            </p:cNvPr>
            <p:cNvSpPr txBox="1"/>
            <p:nvPr/>
          </p:nvSpPr>
          <p:spPr>
            <a:xfrm>
              <a:off x="1940560" y="3395980"/>
              <a:ext cx="1584841" cy="306467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D3EDFB"/>
                  </a:solidFill>
                  <a:latin typeface="微软雅黑"/>
                  <a:ea typeface="微软雅黑"/>
                  <a:sym typeface="微软雅黑"/>
                  <a:rtl val="0"/>
                </a:rPr>
                <a:t>功能演示与操作指南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E7D1D7AF-8A9E-D1C1-D4CA-AEA28F945C2F}"/>
                </a:ext>
              </a:extLst>
            </p:cNvPr>
            <p:cNvSpPr txBox="1"/>
            <p:nvPr/>
          </p:nvSpPr>
          <p:spPr>
            <a:xfrm>
              <a:off x="4632960" y="3192780"/>
              <a:ext cx="848350" cy="51077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 spc="0" baseline="0">
                  <a:ln/>
                  <a:solidFill>
                    <a:srgbClr val="00AA71"/>
                  </a:solidFill>
                  <a:latin typeface="Arial"/>
                  <a:cs typeface="Arial"/>
                  <a:sym typeface="Arial"/>
                  <a:rtl val="0"/>
                </a:rPr>
                <a:t>60%</a:t>
              </a:r>
            </a:p>
          </p:txBody>
        </p:sp>
        <p:sp>
          <p:nvSpPr>
            <p:cNvPr id="21" name="任意形状 20">
              <a:extLst>
                <a:ext uri="{FF2B5EF4-FFF2-40B4-BE49-F238E27FC236}">
                  <a16:creationId xmlns:a16="http://schemas.microsoft.com/office/drawing/2014/main" id="{CDA7CBAC-F26C-FCBE-BD2D-E639C0FE27B4}"/>
                </a:ext>
              </a:extLst>
            </p:cNvPr>
            <p:cNvSpPr/>
            <p:nvPr/>
          </p:nvSpPr>
          <p:spPr>
            <a:xfrm>
              <a:off x="6350000" y="1524000"/>
              <a:ext cx="4826000" cy="1143000"/>
            </a:xfrm>
            <a:prstGeom prst="roundRect">
              <a:avLst/>
            </a:prstGeom>
            <a:solidFill>
              <a:srgbClr val="6294C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2" name="任意形状 21">
              <a:extLst>
                <a:ext uri="{FF2B5EF4-FFF2-40B4-BE49-F238E27FC236}">
                  <a16:creationId xmlns:a16="http://schemas.microsoft.com/office/drawing/2014/main" id="{6578E65A-FB19-3F9F-F64C-3CD39D432A7E}"/>
                </a:ext>
              </a:extLst>
            </p:cNvPr>
            <p:cNvSpPr/>
            <p:nvPr/>
          </p:nvSpPr>
          <p:spPr>
            <a:xfrm>
              <a:off x="6540500" y="1778000"/>
              <a:ext cx="635000" cy="635000"/>
            </a:xfrm>
            <a:prstGeom prst="roundRect">
              <a:avLst/>
            </a:prstGeom>
            <a:solidFill>
              <a:srgbClr val="4199A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15CA746E-85B2-5712-D394-9968375F6799}"/>
                </a:ext>
              </a:extLst>
            </p:cNvPr>
            <p:cNvSpPr txBox="1"/>
            <p:nvPr/>
          </p:nvSpPr>
          <p:spPr>
            <a:xfrm>
              <a:off x="6696710" y="1910080"/>
              <a:ext cx="346194" cy="40147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b="1" spc="0" baseline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3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8F94970-F1E5-D6E9-E74D-35676111D68C}"/>
                </a:ext>
              </a:extLst>
            </p:cNvPr>
            <p:cNvSpPr txBox="1"/>
            <p:nvPr/>
          </p:nvSpPr>
          <p:spPr>
            <a:xfrm>
              <a:off x="7274560" y="1681480"/>
              <a:ext cx="1034574" cy="374571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b="1" spc="0" baseline="0">
                  <a:ln/>
                  <a:solidFill>
                    <a:srgbClr val="FFFFFF"/>
                  </a:solidFill>
                  <a:latin typeface="微软雅黑"/>
                  <a:ea typeface="微软雅黑"/>
                  <a:sym typeface="微软雅黑"/>
                  <a:rtl val="0"/>
                </a:rPr>
                <a:t>技术架构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B17DE60-FD90-5F49-C1D4-B9835484B84E}"/>
                </a:ext>
              </a:extLst>
            </p:cNvPr>
            <p:cNvSpPr txBox="1"/>
            <p:nvPr/>
          </p:nvSpPr>
          <p:spPr>
            <a:xfrm>
              <a:off x="7274560" y="2062480"/>
              <a:ext cx="1584841" cy="306467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D3EDFB"/>
                  </a:solidFill>
                  <a:latin typeface="微软雅黑"/>
                  <a:ea typeface="微软雅黑"/>
                  <a:sym typeface="微软雅黑"/>
                  <a:rtl val="0"/>
                </a:rPr>
                <a:t>系统设计与部署方案</a:t>
              </a: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3F91DAEA-A449-12B5-5592-5CBD4B52F2F2}"/>
                </a:ext>
              </a:extLst>
            </p:cNvPr>
            <p:cNvSpPr txBox="1"/>
            <p:nvPr/>
          </p:nvSpPr>
          <p:spPr>
            <a:xfrm>
              <a:off x="9966960" y="1859280"/>
              <a:ext cx="848350" cy="51077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 spc="0" baseline="0">
                  <a:ln/>
                  <a:solidFill>
                    <a:schemeClr val="accent6">
                      <a:lumMod val="20000"/>
                      <a:lumOff val="80000"/>
                    </a:schemeClr>
                  </a:solidFill>
                  <a:latin typeface="Arial"/>
                  <a:cs typeface="Arial"/>
                  <a:sym typeface="Arial"/>
                  <a:rtl val="0"/>
                </a:rPr>
                <a:t>10%</a:t>
              </a:r>
            </a:p>
          </p:txBody>
        </p:sp>
        <p:sp>
          <p:nvSpPr>
            <p:cNvPr id="27" name="任意形状 26">
              <a:extLst>
                <a:ext uri="{FF2B5EF4-FFF2-40B4-BE49-F238E27FC236}">
                  <a16:creationId xmlns:a16="http://schemas.microsoft.com/office/drawing/2014/main" id="{5ADB80AB-5AA6-33E8-DB9F-CF8F94B0B75B}"/>
                </a:ext>
              </a:extLst>
            </p:cNvPr>
            <p:cNvSpPr/>
            <p:nvPr/>
          </p:nvSpPr>
          <p:spPr>
            <a:xfrm>
              <a:off x="6350000" y="2857500"/>
              <a:ext cx="4826000" cy="1143000"/>
            </a:xfrm>
            <a:prstGeom prst="roundRect">
              <a:avLst/>
            </a:prstGeom>
            <a:solidFill>
              <a:srgbClr val="17375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8" name="任意形状 27">
              <a:extLst>
                <a:ext uri="{FF2B5EF4-FFF2-40B4-BE49-F238E27FC236}">
                  <a16:creationId xmlns:a16="http://schemas.microsoft.com/office/drawing/2014/main" id="{9B673CDF-F15B-3014-DBE6-C24353BE105B}"/>
                </a:ext>
              </a:extLst>
            </p:cNvPr>
            <p:cNvSpPr/>
            <p:nvPr/>
          </p:nvSpPr>
          <p:spPr>
            <a:xfrm>
              <a:off x="6540500" y="3111500"/>
              <a:ext cx="635000" cy="635000"/>
            </a:xfrm>
            <a:prstGeom prst="roundRect">
              <a:avLst/>
            </a:prstGeom>
            <a:solidFill>
              <a:srgbClr val="9C549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526122B8-1F26-A79F-EF5F-3A833B6B61A8}"/>
                </a:ext>
              </a:extLst>
            </p:cNvPr>
            <p:cNvSpPr txBox="1"/>
            <p:nvPr/>
          </p:nvSpPr>
          <p:spPr>
            <a:xfrm>
              <a:off x="6696710" y="3243580"/>
              <a:ext cx="346194" cy="401479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b="1" spc="0" baseline="0">
                  <a:ln/>
                  <a:solidFill>
                    <a:srgbClr val="FFFFFF"/>
                  </a:solidFill>
                  <a:latin typeface="Arial"/>
                  <a:cs typeface="Arial"/>
                  <a:sym typeface="Arial"/>
                  <a:rtl val="0"/>
                </a:rPr>
                <a:t>4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17CC72BC-9774-BD8F-CCEC-A02D204E894B}"/>
                </a:ext>
              </a:extLst>
            </p:cNvPr>
            <p:cNvSpPr txBox="1"/>
            <p:nvPr/>
          </p:nvSpPr>
          <p:spPr>
            <a:xfrm>
              <a:off x="7274560" y="3014980"/>
              <a:ext cx="1034574" cy="374571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b="1" spc="0" baseline="0">
                  <a:ln/>
                  <a:solidFill>
                    <a:srgbClr val="FFFFFF"/>
                  </a:solidFill>
                  <a:latin typeface="微软雅黑"/>
                  <a:ea typeface="微软雅黑"/>
                  <a:sym typeface="微软雅黑"/>
                  <a:rtl val="0"/>
                </a:rPr>
                <a:t>未来展望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08CE43B6-2C5E-17C2-7A7F-BB18FCDF813B}"/>
                </a:ext>
              </a:extLst>
            </p:cNvPr>
            <p:cNvSpPr txBox="1"/>
            <p:nvPr/>
          </p:nvSpPr>
          <p:spPr>
            <a:xfrm>
              <a:off x="7274560" y="3395980"/>
              <a:ext cx="1443157" cy="306467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ADE0FF"/>
                  </a:solidFill>
                  <a:latin typeface="微软雅黑"/>
                  <a:ea typeface="微软雅黑"/>
                  <a:sym typeface="微软雅黑"/>
                  <a:rtl val="0"/>
                </a:rPr>
                <a:t>发展规划与路线图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4C84ECBF-497B-748C-E48A-F633441EA8A3}"/>
                </a:ext>
              </a:extLst>
            </p:cNvPr>
            <p:cNvSpPr txBox="1"/>
            <p:nvPr/>
          </p:nvSpPr>
          <p:spPr>
            <a:xfrm>
              <a:off x="9966960" y="3192780"/>
              <a:ext cx="848350" cy="510778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400" b="1" spc="0" baseline="0">
                  <a:ln/>
                  <a:solidFill>
                    <a:srgbClr val="9C549D"/>
                  </a:solidFill>
                  <a:latin typeface="Arial"/>
                  <a:cs typeface="Arial"/>
                  <a:sym typeface="Arial"/>
                  <a:rtl val="0"/>
                </a:rPr>
                <a:t>10%</a:t>
              </a:r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1DC1937E-CF8E-080C-F043-98D84F39A1DC}"/>
                </a:ext>
              </a:extLst>
            </p:cNvPr>
            <p:cNvSpPr/>
            <p:nvPr/>
          </p:nvSpPr>
          <p:spPr>
            <a:xfrm>
              <a:off x="1016000" y="4572000"/>
              <a:ext cx="10160000" cy="762000"/>
            </a:xfrm>
            <a:prstGeom prst="roundRect">
              <a:avLst/>
            </a:prstGeom>
            <a:solidFill>
              <a:srgbClr val="D3EDFB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2400"/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1EB035C-A082-C0DB-3D61-2E902A73E82A}"/>
                </a:ext>
              </a:extLst>
            </p:cNvPr>
            <p:cNvSpPr txBox="1"/>
            <p:nvPr/>
          </p:nvSpPr>
          <p:spPr>
            <a:xfrm>
              <a:off x="4702810" y="4767580"/>
              <a:ext cx="2845658" cy="374571"/>
            </a:xfrm>
            <a:prstGeom prst="round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600" spc="0" baseline="0">
                  <a:ln/>
                  <a:solidFill>
                    <a:srgbClr val="17375E"/>
                  </a:solidFill>
                  <a:latin typeface="Apple Color Emoji"/>
                  <a:ea typeface="Apple Color Emoji"/>
                  <a:sym typeface="Apple Color Emoji"/>
                  <a:rtl val="0"/>
                </a:rPr>
                <a:t>⏱</a:t>
              </a:r>
              <a:r>
                <a:rPr lang="zh-CN" altLang="en-US" sz="1600" spc="0" baseline="0">
                  <a:ln/>
                  <a:solidFill>
                    <a:srgbClr val="17375E"/>
                  </a:solidFill>
                  <a:latin typeface="Arial"/>
                  <a:ea typeface="Apple Color Emoji"/>
                  <a:cs typeface="Arial"/>
                  <a:sym typeface="Arial"/>
                  <a:rtl val="0"/>
                </a:rPr>
                <a:t> </a:t>
              </a:r>
              <a:r>
                <a:rPr lang="zh-CN" altLang="en-US" sz="1600" spc="0" baseline="0">
                  <a:ln/>
                  <a:solidFill>
                    <a:srgbClr val="17375E"/>
                  </a:solidFill>
                  <a:latin typeface="微软雅黑"/>
                  <a:ea typeface="微软雅黑"/>
                  <a:cs typeface="Arial"/>
                  <a:sym typeface="微软雅黑"/>
                  <a:rtl val="0"/>
                </a:rPr>
                <a:t>预计汇报时长：</a:t>
              </a:r>
              <a:r>
                <a:rPr lang="zh-CN" altLang="en-US" sz="1600" spc="0" baseline="0">
                  <a:ln/>
                  <a:solidFill>
                    <a:srgbClr val="17375E"/>
                  </a:solidFill>
                  <a:latin typeface="Arial"/>
                  <a:ea typeface="微软雅黑"/>
                  <a:cs typeface="Arial"/>
                  <a:sym typeface="Arial"/>
                  <a:rtl val="0"/>
                </a:rPr>
                <a:t>30-40</a:t>
              </a:r>
              <a:r>
                <a:rPr lang="zh-CN" altLang="en-US" sz="1600" spc="0" baseline="0">
                  <a:ln/>
                  <a:solidFill>
                    <a:srgbClr val="17375E"/>
                  </a:solidFill>
                  <a:latin typeface="微软雅黑"/>
                  <a:ea typeface="微软雅黑"/>
                  <a:cs typeface="Arial"/>
                  <a:sym typeface="微软雅黑"/>
                  <a:rtl val="0"/>
                </a:rPr>
                <a:t>分钟</a:t>
              </a:r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526CEC4C-ED86-B9F8-5F4C-C8D32C2A36CF}"/>
              </a:ext>
            </a:extLst>
          </p:cNvPr>
          <p:cNvSpPr txBox="1"/>
          <p:nvPr/>
        </p:nvSpPr>
        <p:spPr>
          <a:xfrm>
            <a:off x="11338560" y="6418580"/>
            <a:ext cx="52129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Arial"/>
                <a:cs typeface="Arial"/>
                <a:sym typeface="Arial"/>
                <a:rtl val="0"/>
              </a:rPr>
              <a:t>2 / 19</a:t>
            </a:r>
          </a:p>
        </p:txBody>
      </p:sp>
    </p:spTree>
    <p:extLst>
      <p:ext uri="{BB962C8B-B14F-4D97-AF65-F5344CB8AC3E}">
        <p14:creationId xmlns:p14="http://schemas.microsoft.com/office/powerpoint/2010/main" val="1880676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B2CB4-E5E5-C87C-BB36-D6E13CC168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01D43F28-00F1-E8DF-1119-0BD5B2CEE35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7049543F-8628-743A-85FA-34F851F24F4B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BADDEED-EDA5-7196-610B-7D769BB9EDD8}"/>
              </a:ext>
            </a:extLst>
          </p:cNvPr>
          <p:cNvSpPr txBox="1"/>
          <p:nvPr/>
        </p:nvSpPr>
        <p:spPr>
          <a:xfrm>
            <a:off x="543560" y="271780"/>
            <a:ext cx="4519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软件测试的痛点与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时代的机遇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D58AEF50-756A-20A5-8F64-4D238AB62294}"/>
              </a:ext>
            </a:extLst>
          </p:cNvPr>
          <p:cNvSpPr/>
          <p:nvPr/>
        </p:nvSpPr>
        <p:spPr>
          <a:xfrm>
            <a:off x="635000" y="787400"/>
            <a:ext cx="1524000" cy="38100"/>
          </a:xfrm>
          <a:custGeom>
            <a:avLst/>
            <a:gdLst>
              <a:gd name="connsiteX0" fmla="*/ 0 w 1524000"/>
              <a:gd name="connsiteY0" fmla="*/ 0 h 38100"/>
              <a:gd name="connsiteX1" fmla="*/ 1524000 w 1524000"/>
              <a:gd name="connsiteY1" fmla="*/ 0 h 38100"/>
              <a:gd name="connsiteX2" fmla="*/ 1524000 w 1524000"/>
              <a:gd name="connsiteY2" fmla="*/ 38100 h 38100"/>
              <a:gd name="connsiteX3" fmla="*/ 0 w 1524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E87B4EA6-AD1B-C8B8-C5F8-06B022FD3597}"/>
              </a:ext>
            </a:extLst>
          </p:cNvPr>
          <p:cNvSpPr/>
          <p:nvPr/>
        </p:nvSpPr>
        <p:spPr>
          <a:xfrm>
            <a:off x="508000" y="1270000"/>
            <a:ext cx="5334000" cy="4826000"/>
          </a:xfrm>
          <a:prstGeom prst="roundRect">
            <a:avLst>
              <a:gd name="adj" fmla="val 1560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D9232CDA-E77E-B24E-2B02-801994ADE797}"/>
              </a:ext>
            </a:extLst>
          </p:cNvPr>
          <p:cNvSpPr/>
          <p:nvPr/>
        </p:nvSpPr>
        <p:spPr>
          <a:xfrm>
            <a:off x="508000" y="1270000"/>
            <a:ext cx="5334000" cy="635000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A3D680C6-4830-9D64-E331-BABC5056C01A}"/>
              </a:ext>
            </a:extLst>
          </p:cNvPr>
          <p:cNvSpPr/>
          <p:nvPr/>
        </p:nvSpPr>
        <p:spPr>
          <a:xfrm>
            <a:off x="508000" y="1752600"/>
            <a:ext cx="5334000" cy="152400"/>
          </a:xfrm>
          <a:prstGeom prst="roundRect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4FDDBAB-ACBE-925A-4138-884578F4B6D2}"/>
              </a:ext>
            </a:extLst>
          </p:cNvPr>
          <p:cNvSpPr txBox="1"/>
          <p:nvPr/>
        </p:nvSpPr>
        <p:spPr>
          <a:xfrm>
            <a:off x="2259142" y="1375131"/>
            <a:ext cx="1578780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⚠</a:t>
            </a:r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当前痛点</a:t>
            </a: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88E2CF66-29D3-D91D-4DFF-7C55638BB84C}"/>
              </a:ext>
            </a:extLst>
          </p:cNvPr>
          <p:cNvSpPr/>
          <p:nvPr/>
        </p:nvSpPr>
        <p:spPr>
          <a:xfrm>
            <a:off x="914400" y="2247900"/>
            <a:ext cx="203200" cy="203200"/>
          </a:xfrm>
          <a:prstGeom prst="ellipse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7795187-EE9D-A63F-7DE1-1339819CA468}"/>
              </a:ext>
            </a:extLst>
          </p:cNvPr>
          <p:cNvSpPr txBox="1"/>
          <p:nvPr/>
        </p:nvSpPr>
        <p:spPr>
          <a:xfrm>
            <a:off x="1178560" y="2189480"/>
            <a:ext cx="2180451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测试文档分散、版本混乱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98A3985D-62E8-341E-D6BB-F2B2E2116766}"/>
              </a:ext>
            </a:extLst>
          </p:cNvPr>
          <p:cNvSpPr/>
          <p:nvPr/>
        </p:nvSpPr>
        <p:spPr>
          <a:xfrm>
            <a:off x="914400" y="2755900"/>
            <a:ext cx="203200" cy="203200"/>
          </a:xfrm>
          <a:prstGeom prst="ellipse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6C4F612-25DF-455E-8EAE-67101C301CCD}"/>
              </a:ext>
            </a:extLst>
          </p:cNvPr>
          <p:cNvSpPr txBox="1"/>
          <p:nvPr/>
        </p:nvSpPr>
        <p:spPr>
          <a:xfrm>
            <a:off x="1178560" y="2697480"/>
            <a:ext cx="2724269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需求变更频繁、用例维护成本高</a:t>
            </a:r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FE16246C-CEC6-03C5-E977-C680127B335E}"/>
              </a:ext>
            </a:extLst>
          </p:cNvPr>
          <p:cNvSpPr/>
          <p:nvPr/>
        </p:nvSpPr>
        <p:spPr>
          <a:xfrm>
            <a:off x="914400" y="3263900"/>
            <a:ext cx="203200" cy="203200"/>
          </a:xfrm>
          <a:prstGeom prst="ellipse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FFEF55F0-B8A3-B9A4-BC08-A2A58A499329}"/>
              </a:ext>
            </a:extLst>
          </p:cNvPr>
          <p:cNvSpPr txBox="1"/>
          <p:nvPr/>
        </p:nvSpPr>
        <p:spPr>
          <a:xfrm>
            <a:off x="1178560" y="3205480"/>
            <a:ext cx="2180451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多语言项目用例管理困难</a:t>
            </a:r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85F6FDB3-16E3-85E2-4E14-FFA87D2EFB6C}"/>
              </a:ext>
            </a:extLst>
          </p:cNvPr>
          <p:cNvSpPr/>
          <p:nvPr/>
        </p:nvSpPr>
        <p:spPr>
          <a:xfrm>
            <a:off x="914400" y="3771900"/>
            <a:ext cx="203200" cy="203200"/>
          </a:xfrm>
          <a:prstGeom prst="ellipse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BD000FF-01C3-5C34-EDDF-812E2F4E3FAF}"/>
              </a:ext>
            </a:extLst>
          </p:cNvPr>
          <p:cNvSpPr txBox="1"/>
          <p:nvPr/>
        </p:nvSpPr>
        <p:spPr>
          <a:xfrm>
            <a:off x="1178560" y="3713480"/>
            <a:ext cx="2180451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测试知识难以沉淀和复用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E6D2F88-16A9-B481-27AB-79E699A2B9C9}"/>
              </a:ext>
            </a:extLst>
          </p:cNvPr>
          <p:cNvSpPr/>
          <p:nvPr/>
        </p:nvSpPr>
        <p:spPr>
          <a:xfrm>
            <a:off x="914400" y="4279900"/>
            <a:ext cx="203200" cy="203200"/>
          </a:xfrm>
          <a:prstGeom prst="ellipse">
            <a:avLst/>
          </a:pr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A4BE490B-87BE-537D-BC36-7680A9ED9D43}"/>
              </a:ext>
            </a:extLst>
          </p:cNvPr>
          <p:cNvSpPr txBox="1"/>
          <p:nvPr/>
        </p:nvSpPr>
        <p:spPr>
          <a:xfrm>
            <a:off x="1178560" y="4221480"/>
            <a:ext cx="2542996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人工编写效率低、质量不稳定</a:t>
            </a:r>
          </a:p>
        </p:txBody>
      </p:sp>
      <p:sp>
        <p:nvSpPr>
          <p:cNvPr id="23" name="圆角矩形 22">
            <a:extLst>
              <a:ext uri="{FF2B5EF4-FFF2-40B4-BE49-F238E27FC236}">
                <a16:creationId xmlns:a16="http://schemas.microsoft.com/office/drawing/2014/main" id="{23BA98DE-20DA-ACB3-C1FF-4B473A35EF02}"/>
              </a:ext>
            </a:extLst>
          </p:cNvPr>
          <p:cNvSpPr/>
          <p:nvPr/>
        </p:nvSpPr>
        <p:spPr>
          <a:xfrm>
            <a:off x="6350000" y="1270000"/>
            <a:ext cx="5334000" cy="4826000"/>
          </a:xfrm>
          <a:prstGeom prst="roundRect">
            <a:avLst>
              <a:gd name="adj" fmla="val 2328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圆角矩形 23">
            <a:extLst>
              <a:ext uri="{FF2B5EF4-FFF2-40B4-BE49-F238E27FC236}">
                <a16:creationId xmlns:a16="http://schemas.microsoft.com/office/drawing/2014/main" id="{B155F579-2F52-B3E4-D1CF-30D85D5A2FA0}"/>
              </a:ext>
            </a:extLst>
          </p:cNvPr>
          <p:cNvSpPr/>
          <p:nvPr/>
        </p:nvSpPr>
        <p:spPr>
          <a:xfrm>
            <a:off x="6350000" y="1270000"/>
            <a:ext cx="5334000" cy="6350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F3E4C2B0-7483-E447-0177-BF81031CE2BC}"/>
              </a:ext>
            </a:extLst>
          </p:cNvPr>
          <p:cNvSpPr/>
          <p:nvPr/>
        </p:nvSpPr>
        <p:spPr>
          <a:xfrm>
            <a:off x="6350000" y="1752600"/>
            <a:ext cx="5334000" cy="1524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0EFB061B-3E72-4566-3BFA-30CD94BBCAFE}"/>
              </a:ext>
            </a:extLst>
          </p:cNvPr>
          <p:cNvSpPr txBox="1"/>
          <p:nvPr/>
        </p:nvSpPr>
        <p:spPr>
          <a:xfrm>
            <a:off x="7853492" y="1375131"/>
            <a:ext cx="2124539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✨</a:t>
            </a:r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AI</a:t>
            </a:r>
            <a:r>
              <a:rPr lang="zh-CN" altLang="en-US" sz="20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时代的机遇</a:t>
            </a: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693B87BC-2318-4B50-CE08-79249519F091}"/>
              </a:ext>
            </a:extLst>
          </p:cNvPr>
          <p:cNvSpPr/>
          <p:nvPr/>
        </p:nvSpPr>
        <p:spPr>
          <a:xfrm>
            <a:off x="6756400" y="2247900"/>
            <a:ext cx="203200" cy="203200"/>
          </a:xfrm>
          <a:prstGeom prst="ellipse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5E7B7ED-D800-B354-1EB2-7823340EF496}"/>
              </a:ext>
            </a:extLst>
          </p:cNvPr>
          <p:cNvSpPr txBox="1"/>
          <p:nvPr/>
        </p:nvSpPr>
        <p:spPr>
          <a:xfrm>
            <a:off x="7020560" y="2189480"/>
            <a:ext cx="1816288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LLM</a:t>
            </a:r>
            <a:r>
              <a:rPr lang="zh-CN" altLang="en-US" sz="1400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大模型能力爆发</a:t>
            </a: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C44F948-5DEA-4DBA-19DE-F43B7FC119D0}"/>
              </a:ext>
            </a:extLst>
          </p:cNvPr>
          <p:cNvSpPr/>
          <p:nvPr/>
        </p:nvSpPr>
        <p:spPr>
          <a:xfrm>
            <a:off x="6756400" y="2755900"/>
            <a:ext cx="203200" cy="203200"/>
          </a:xfrm>
          <a:prstGeom prst="ellipse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6E6F3EAA-6DCE-BDD9-BBA3-3D8EC04BC4A6}"/>
              </a:ext>
            </a:extLst>
          </p:cNvPr>
          <p:cNvSpPr txBox="1"/>
          <p:nvPr/>
        </p:nvSpPr>
        <p:spPr>
          <a:xfrm>
            <a:off x="7020560" y="2697480"/>
            <a:ext cx="2180451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辅助测试设计成为可能</a:t>
            </a: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AA05237B-CEBB-4E38-4ED0-CB3F60C892EB}"/>
              </a:ext>
            </a:extLst>
          </p:cNvPr>
          <p:cNvSpPr/>
          <p:nvPr/>
        </p:nvSpPr>
        <p:spPr>
          <a:xfrm>
            <a:off x="6756400" y="3263900"/>
            <a:ext cx="203200" cy="203200"/>
          </a:xfrm>
          <a:prstGeom prst="ellipse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CA08A720-198B-394F-D23A-5B3075132D4A}"/>
              </a:ext>
            </a:extLst>
          </p:cNvPr>
          <p:cNvSpPr txBox="1"/>
          <p:nvPr/>
        </p:nvSpPr>
        <p:spPr>
          <a:xfrm>
            <a:off x="7020560" y="3205480"/>
            <a:ext cx="1652310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人机协作提升效率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79AC99BB-A0CD-4498-2CB0-10CD4A3637EF}"/>
              </a:ext>
            </a:extLst>
          </p:cNvPr>
          <p:cNvSpPr/>
          <p:nvPr/>
        </p:nvSpPr>
        <p:spPr>
          <a:xfrm>
            <a:off x="6756400" y="3771900"/>
            <a:ext cx="203200" cy="203200"/>
          </a:xfrm>
          <a:prstGeom prst="ellipse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39EDE921-3403-E17B-CDAE-266F70D34651}"/>
              </a:ext>
            </a:extLst>
          </p:cNvPr>
          <p:cNvSpPr txBox="1"/>
          <p:nvPr/>
        </p:nvSpPr>
        <p:spPr>
          <a:xfrm>
            <a:off x="7020560" y="3713480"/>
            <a:ext cx="1999178" cy="340519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知识自动化整理与沉淀</a:t>
            </a:r>
          </a:p>
        </p:txBody>
      </p:sp>
      <p:sp>
        <p:nvSpPr>
          <p:cNvPr id="35" name="右箭头 34">
            <a:extLst>
              <a:ext uri="{FF2B5EF4-FFF2-40B4-BE49-F238E27FC236}">
                <a16:creationId xmlns:a16="http://schemas.microsoft.com/office/drawing/2014/main" id="{CD498721-7A9F-BCE5-A0BC-4B78C20BF586}"/>
              </a:ext>
            </a:extLst>
          </p:cNvPr>
          <p:cNvSpPr/>
          <p:nvPr/>
        </p:nvSpPr>
        <p:spPr>
          <a:xfrm>
            <a:off x="5613400" y="3162233"/>
            <a:ext cx="889000" cy="762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9B1D08D0-0EEE-D635-558E-58C66DFC80EC}"/>
              </a:ext>
            </a:extLst>
          </p:cNvPr>
          <p:cNvSpPr/>
          <p:nvPr/>
        </p:nvSpPr>
        <p:spPr>
          <a:xfrm>
            <a:off x="3556000" y="5334000"/>
            <a:ext cx="5080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8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491E77B4-5658-67E6-B392-FC6A1C57CF25}"/>
              </a:ext>
            </a:extLst>
          </p:cNvPr>
          <p:cNvSpPr txBox="1"/>
          <p:nvPr/>
        </p:nvSpPr>
        <p:spPr>
          <a:xfrm>
            <a:off x="4785360" y="5453380"/>
            <a:ext cx="2719414" cy="408623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 </a:t>
            </a:r>
            <a:r>
              <a:rPr lang="zh-CN" altLang="en-US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应运而生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B4D5647-784A-8349-A9E1-D71638AAF571}"/>
              </a:ext>
            </a:extLst>
          </p:cNvPr>
          <p:cNvSpPr txBox="1"/>
          <p:nvPr/>
        </p:nvSpPr>
        <p:spPr>
          <a:xfrm>
            <a:off x="11338560" y="6418580"/>
            <a:ext cx="579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 / 19</a:t>
            </a:r>
          </a:p>
        </p:txBody>
      </p:sp>
    </p:spTree>
    <p:extLst>
      <p:ext uri="{BB962C8B-B14F-4D97-AF65-F5344CB8AC3E}">
        <p14:creationId xmlns:p14="http://schemas.microsoft.com/office/powerpoint/2010/main" val="3206728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1AB66C-52F6-6C20-0045-0B7A7DD32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F5BDF6B0-29C9-A2D9-1243-4568C3E77F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8F8037EB-8195-8193-0313-50B7EB4D6779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840A398-6C00-3935-3DCF-DF369F13E08E}"/>
              </a:ext>
            </a:extLst>
          </p:cNvPr>
          <p:cNvSpPr txBox="1"/>
          <p:nvPr/>
        </p:nvSpPr>
        <p:spPr>
          <a:xfrm>
            <a:off x="543560" y="271780"/>
            <a:ext cx="41373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SMART-TEST 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三大核心价值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2060ED0C-89E2-7456-75F5-24DDCD31CB55}"/>
              </a:ext>
            </a:extLst>
          </p:cNvPr>
          <p:cNvSpPr/>
          <p:nvPr/>
        </p:nvSpPr>
        <p:spPr>
          <a:xfrm>
            <a:off x="635000" y="787400"/>
            <a:ext cx="1524000" cy="38100"/>
          </a:xfrm>
          <a:custGeom>
            <a:avLst/>
            <a:gdLst>
              <a:gd name="connsiteX0" fmla="*/ 0 w 1524000"/>
              <a:gd name="connsiteY0" fmla="*/ 0 h 38100"/>
              <a:gd name="connsiteX1" fmla="*/ 1524000 w 1524000"/>
              <a:gd name="connsiteY1" fmla="*/ 0 h 38100"/>
              <a:gd name="connsiteX2" fmla="*/ 1524000 w 1524000"/>
              <a:gd name="connsiteY2" fmla="*/ 38100 h 38100"/>
              <a:gd name="connsiteX3" fmla="*/ 0 w 1524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0BB4B873-1123-D91F-8F1E-7D311EA08522}"/>
              </a:ext>
            </a:extLst>
          </p:cNvPr>
          <p:cNvSpPr/>
          <p:nvPr/>
        </p:nvSpPr>
        <p:spPr>
          <a:xfrm>
            <a:off x="508000" y="1270000"/>
            <a:ext cx="3556000" cy="4318000"/>
          </a:xfrm>
          <a:prstGeom prst="roundRect">
            <a:avLst>
              <a:gd name="adj" fmla="val 8675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E0EF2AF1-C195-4541-4DC6-6D398280D981}"/>
              </a:ext>
            </a:extLst>
          </p:cNvPr>
          <p:cNvSpPr/>
          <p:nvPr/>
        </p:nvSpPr>
        <p:spPr>
          <a:xfrm>
            <a:off x="1651000" y="1524000"/>
            <a:ext cx="1270000" cy="1270000"/>
          </a:xfrm>
          <a:custGeom>
            <a:avLst/>
            <a:gdLst>
              <a:gd name="connsiteX0" fmla="*/ 1270000 w 1270000"/>
              <a:gd name="connsiteY0" fmla="*/ 635000 h 1270000"/>
              <a:gd name="connsiteX1" fmla="*/ 635000 w 1270000"/>
              <a:gd name="connsiteY1" fmla="*/ 1270000 h 1270000"/>
              <a:gd name="connsiteX2" fmla="*/ 0 w 1270000"/>
              <a:gd name="connsiteY2" fmla="*/ 635000 h 1270000"/>
              <a:gd name="connsiteX3" fmla="*/ 635000 w 1270000"/>
              <a:gd name="connsiteY3" fmla="*/ 0 h 1270000"/>
              <a:gd name="connsiteX4" fmla="*/ 1270000 w 1270000"/>
              <a:gd name="connsiteY4" fmla="*/ 635000 h 127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00" h="1270000">
                <a:moveTo>
                  <a:pt x="1270000" y="635000"/>
                </a:moveTo>
                <a:cubicBezTo>
                  <a:pt x="1270000" y="985701"/>
                  <a:pt x="985701" y="1270000"/>
                  <a:pt x="635000" y="1270000"/>
                </a:cubicBezTo>
                <a:cubicBezTo>
                  <a:pt x="284299" y="1270000"/>
                  <a:pt x="0" y="985701"/>
                  <a:pt x="0" y="635000"/>
                </a:cubicBezTo>
                <a:cubicBezTo>
                  <a:pt x="0" y="284299"/>
                  <a:pt x="284299" y="0"/>
                  <a:pt x="635000" y="0"/>
                </a:cubicBezTo>
                <a:cubicBezTo>
                  <a:pt x="985701" y="0"/>
                  <a:pt x="1270000" y="284299"/>
                  <a:pt x="1270000" y="6350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2EE3918-64CC-2C05-2604-7A0399007F6E}"/>
              </a:ext>
            </a:extLst>
          </p:cNvPr>
          <p:cNvSpPr txBox="1"/>
          <p:nvPr/>
        </p:nvSpPr>
        <p:spPr>
          <a:xfrm>
            <a:off x="1990674" y="196843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🤝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3B71A1-DD06-B500-DD9F-9F83FDE8272E}"/>
              </a:ext>
            </a:extLst>
          </p:cNvPr>
          <p:cNvSpPr txBox="1"/>
          <p:nvPr/>
        </p:nvSpPr>
        <p:spPr>
          <a:xfrm>
            <a:off x="1182213" y="2986836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人机协作测试平台</a:t>
            </a:r>
          </a:p>
        </p:txBody>
      </p:sp>
      <p:sp>
        <p:nvSpPr>
          <p:cNvPr id="13" name="任意形状 12">
            <a:extLst>
              <a:ext uri="{FF2B5EF4-FFF2-40B4-BE49-F238E27FC236}">
                <a16:creationId xmlns:a16="http://schemas.microsoft.com/office/drawing/2014/main" id="{65F70C8A-AF82-BC64-C727-C4FE3C1EF1CB}"/>
              </a:ext>
            </a:extLst>
          </p:cNvPr>
          <p:cNvSpPr/>
          <p:nvPr/>
        </p:nvSpPr>
        <p:spPr>
          <a:xfrm>
            <a:off x="1651000" y="3429000"/>
            <a:ext cx="1270000" cy="12700"/>
          </a:xfrm>
          <a:custGeom>
            <a:avLst/>
            <a:gdLst>
              <a:gd name="connsiteX0" fmla="*/ 0 w 1270000"/>
              <a:gd name="connsiteY0" fmla="*/ 0 h 12700"/>
              <a:gd name="connsiteX1" fmla="*/ 1270000 w 1270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00" h="12700">
                <a:moveTo>
                  <a:pt x="0" y="0"/>
                </a:moveTo>
                <a:lnTo>
                  <a:pt x="1270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02748E7-4722-8773-D19B-F4FC871582A6}"/>
              </a:ext>
            </a:extLst>
          </p:cNvPr>
          <p:cNvSpPr txBox="1"/>
          <p:nvPr/>
        </p:nvSpPr>
        <p:spPr>
          <a:xfrm>
            <a:off x="1477010" y="3661308"/>
            <a:ext cx="16930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界面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+ MCP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协议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FE28E37-6B1C-298F-CD90-717805D7455F}"/>
              </a:ext>
            </a:extLst>
          </p:cNvPr>
          <p:cNvSpPr txBox="1"/>
          <p:nvPr/>
        </p:nvSpPr>
        <p:spPr>
          <a:xfrm>
            <a:off x="1661160" y="3915308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双通道人机交互</a:t>
            </a:r>
          </a:p>
        </p:txBody>
      </p:sp>
      <p:sp>
        <p:nvSpPr>
          <p:cNvPr id="16" name="圆角矩形 15">
            <a:extLst>
              <a:ext uri="{FF2B5EF4-FFF2-40B4-BE49-F238E27FC236}">
                <a16:creationId xmlns:a16="http://schemas.microsoft.com/office/drawing/2014/main" id="{5BE4B5EE-E2C3-7595-3CAD-466BF3EC6118}"/>
              </a:ext>
            </a:extLst>
          </p:cNvPr>
          <p:cNvSpPr/>
          <p:nvPr/>
        </p:nvSpPr>
        <p:spPr>
          <a:xfrm>
            <a:off x="889000" y="4445000"/>
            <a:ext cx="2794000" cy="444500"/>
          </a:xfrm>
          <a:prstGeom prst="roundRect">
            <a:avLst>
              <a:gd name="adj" fmla="val 50000"/>
            </a:avLst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EF19E34-15DE-FBA6-3090-899814CB1E16}"/>
              </a:ext>
            </a:extLst>
          </p:cNvPr>
          <p:cNvSpPr txBox="1"/>
          <p:nvPr/>
        </p:nvSpPr>
        <p:spPr>
          <a:xfrm>
            <a:off x="1286510" y="4551680"/>
            <a:ext cx="21259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接入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GitHub Copilot 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等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助手</a:t>
            </a:r>
          </a:p>
        </p:txBody>
      </p:sp>
      <p:sp>
        <p:nvSpPr>
          <p:cNvPr id="18" name="圆角矩形 17">
            <a:extLst>
              <a:ext uri="{FF2B5EF4-FFF2-40B4-BE49-F238E27FC236}">
                <a16:creationId xmlns:a16="http://schemas.microsoft.com/office/drawing/2014/main" id="{1B12DF71-7F5C-2967-ED82-F4956AC8A70F}"/>
              </a:ext>
            </a:extLst>
          </p:cNvPr>
          <p:cNvSpPr/>
          <p:nvPr/>
        </p:nvSpPr>
        <p:spPr>
          <a:xfrm>
            <a:off x="4318000" y="1270000"/>
            <a:ext cx="3556000" cy="4318000"/>
          </a:xfrm>
          <a:prstGeom prst="roundRect">
            <a:avLst>
              <a:gd name="adj" fmla="val 7980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任意形状 18">
            <a:extLst>
              <a:ext uri="{FF2B5EF4-FFF2-40B4-BE49-F238E27FC236}">
                <a16:creationId xmlns:a16="http://schemas.microsoft.com/office/drawing/2014/main" id="{DFB12779-081E-F845-BE96-38733813D532}"/>
              </a:ext>
            </a:extLst>
          </p:cNvPr>
          <p:cNvSpPr/>
          <p:nvPr/>
        </p:nvSpPr>
        <p:spPr>
          <a:xfrm>
            <a:off x="5461000" y="1524000"/>
            <a:ext cx="1270000" cy="1270000"/>
          </a:xfrm>
          <a:custGeom>
            <a:avLst/>
            <a:gdLst>
              <a:gd name="connsiteX0" fmla="*/ 1270000 w 1270000"/>
              <a:gd name="connsiteY0" fmla="*/ 635000 h 1270000"/>
              <a:gd name="connsiteX1" fmla="*/ 635000 w 1270000"/>
              <a:gd name="connsiteY1" fmla="*/ 1270000 h 1270000"/>
              <a:gd name="connsiteX2" fmla="*/ 0 w 1270000"/>
              <a:gd name="connsiteY2" fmla="*/ 635000 h 1270000"/>
              <a:gd name="connsiteX3" fmla="*/ 635000 w 1270000"/>
              <a:gd name="connsiteY3" fmla="*/ 0 h 1270000"/>
              <a:gd name="connsiteX4" fmla="*/ 1270000 w 1270000"/>
              <a:gd name="connsiteY4" fmla="*/ 635000 h 127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00" h="1270000">
                <a:moveTo>
                  <a:pt x="1270000" y="635000"/>
                </a:moveTo>
                <a:cubicBezTo>
                  <a:pt x="1270000" y="985701"/>
                  <a:pt x="985701" y="1270000"/>
                  <a:pt x="635000" y="1270000"/>
                </a:cubicBezTo>
                <a:cubicBezTo>
                  <a:pt x="284299" y="1270000"/>
                  <a:pt x="0" y="985701"/>
                  <a:pt x="0" y="635000"/>
                </a:cubicBezTo>
                <a:cubicBezTo>
                  <a:pt x="0" y="284299"/>
                  <a:pt x="284299" y="0"/>
                  <a:pt x="635000" y="0"/>
                </a:cubicBezTo>
                <a:cubicBezTo>
                  <a:pt x="985701" y="0"/>
                  <a:pt x="1270000" y="284299"/>
                  <a:pt x="1270000" y="6350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4166537-41AB-CC2D-80E1-AD5C7B05BE85}"/>
              </a:ext>
            </a:extLst>
          </p:cNvPr>
          <p:cNvSpPr txBox="1"/>
          <p:nvPr/>
        </p:nvSpPr>
        <p:spPr>
          <a:xfrm>
            <a:off x="5800674" y="196843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🔄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F30C57E-D60E-D591-B493-3233FC05CEA1}"/>
              </a:ext>
            </a:extLst>
          </p:cNvPr>
          <p:cNvSpPr txBox="1"/>
          <p:nvPr/>
        </p:nvSpPr>
        <p:spPr>
          <a:xfrm>
            <a:off x="5106513" y="2986836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全生命周期管理</a:t>
            </a:r>
          </a:p>
        </p:txBody>
      </p:sp>
      <p:sp>
        <p:nvSpPr>
          <p:cNvPr id="22" name="任意形状 21">
            <a:extLst>
              <a:ext uri="{FF2B5EF4-FFF2-40B4-BE49-F238E27FC236}">
                <a16:creationId xmlns:a16="http://schemas.microsoft.com/office/drawing/2014/main" id="{6EB8D81D-4F54-56B6-2775-F973CD82899F}"/>
              </a:ext>
            </a:extLst>
          </p:cNvPr>
          <p:cNvSpPr/>
          <p:nvPr/>
        </p:nvSpPr>
        <p:spPr>
          <a:xfrm>
            <a:off x="5461000" y="3429000"/>
            <a:ext cx="1270000" cy="12700"/>
          </a:xfrm>
          <a:custGeom>
            <a:avLst/>
            <a:gdLst>
              <a:gd name="connsiteX0" fmla="*/ 0 w 1270000"/>
              <a:gd name="connsiteY0" fmla="*/ 0 h 12700"/>
              <a:gd name="connsiteX1" fmla="*/ 1270000 w 1270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00" h="12700">
                <a:moveTo>
                  <a:pt x="0" y="0"/>
                </a:moveTo>
                <a:lnTo>
                  <a:pt x="1270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F1823FB-BE0B-B201-6913-8B8BCCBF70BF}"/>
              </a:ext>
            </a:extLst>
          </p:cNvPr>
          <p:cNvSpPr txBox="1"/>
          <p:nvPr/>
        </p:nvSpPr>
        <p:spPr>
          <a:xfrm>
            <a:off x="4937760" y="3661308"/>
            <a:ext cx="23391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设计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执行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→</a:t>
            </a:r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缺陷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80C45D08-CCF0-36FC-7236-CA1BE890DB0F}"/>
              </a:ext>
            </a:extLst>
          </p:cNvPr>
          <p:cNvSpPr txBox="1"/>
          <p:nvPr/>
        </p:nvSpPr>
        <p:spPr>
          <a:xfrm>
            <a:off x="5471160" y="3915308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一站式闭环管理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52022059-FA62-290D-E114-C37A917B725D}"/>
              </a:ext>
            </a:extLst>
          </p:cNvPr>
          <p:cNvSpPr/>
          <p:nvPr/>
        </p:nvSpPr>
        <p:spPr>
          <a:xfrm>
            <a:off x="4699000" y="4445000"/>
            <a:ext cx="2794000" cy="444500"/>
          </a:xfrm>
          <a:prstGeom prst="roundRect">
            <a:avLst>
              <a:gd name="adj" fmla="val 50000"/>
            </a:avLst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C27D739-FE56-D385-601E-D89BF6AE5D88}"/>
              </a:ext>
            </a:extLst>
          </p:cNvPr>
          <p:cNvSpPr txBox="1"/>
          <p:nvPr/>
        </p:nvSpPr>
        <p:spPr>
          <a:xfrm>
            <a:off x="5515610" y="45516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告别工具碎片化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8EE9E21B-75D6-3ABA-94A7-2889429FF2D1}"/>
              </a:ext>
            </a:extLst>
          </p:cNvPr>
          <p:cNvSpPr/>
          <p:nvPr/>
        </p:nvSpPr>
        <p:spPr>
          <a:xfrm>
            <a:off x="8128000" y="1270000"/>
            <a:ext cx="3556000" cy="4318000"/>
          </a:xfrm>
          <a:prstGeom prst="roundRect">
            <a:avLst>
              <a:gd name="adj" fmla="val 6937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FEFFE0B8-16ED-8462-A77E-C18160F84432}"/>
              </a:ext>
            </a:extLst>
          </p:cNvPr>
          <p:cNvSpPr/>
          <p:nvPr/>
        </p:nvSpPr>
        <p:spPr>
          <a:xfrm>
            <a:off x="9271000" y="1524000"/>
            <a:ext cx="1270000" cy="1270000"/>
          </a:xfrm>
          <a:custGeom>
            <a:avLst/>
            <a:gdLst>
              <a:gd name="connsiteX0" fmla="*/ 1270000 w 1270000"/>
              <a:gd name="connsiteY0" fmla="*/ 635000 h 1270000"/>
              <a:gd name="connsiteX1" fmla="*/ 635000 w 1270000"/>
              <a:gd name="connsiteY1" fmla="*/ 1270000 h 1270000"/>
              <a:gd name="connsiteX2" fmla="*/ 0 w 1270000"/>
              <a:gd name="connsiteY2" fmla="*/ 635000 h 1270000"/>
              <a:gd name="connsiteX3" fmla="*/ 635000 w 1270000"/>
              <a:gd name="connsiteY3" fmla="*/ 0 h 1270000"/>
              <a:gd name="connsiteX4" fmla="*/ 1270000 w 1270000"/>
              <a:gd name="connsiteY4" fmla="*/ 635000 h 127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70000" h="1270000">
                <a:moveTo>
                  <a:pt x="1270000" y="635000"/>
                </a:moveTo>
                <a:cubicBezTo>
                  <a:pt x="1270000" y="985701"/>
                  <a:pt x="985701" y="1270000"/>
                  <a:pt x="635000" y="1270000"/>
                </a:cubicBezTo>
                <a:cubicBezTo>
                  <a:pt x="284299" y="1270000"/>
                  <a:pt x="0" y="985701"/>
                  <a:pt x="0" y="635000"/>
                </a:cubicBezTo>
                <a:cubicBezTo>
                  <a:pt x="0" y="284299"/>
                  <a:pt x="284299" y="0"/>
                  <a:pt x="635000" y="0"/>
                </a:cubicBezTo>
                <a:cubicBezTo>
                  <a:pt x="985701" y="0"/>
                  <a:pt x="1270000" y="284299"/>
                  <a:pt x="1270000" y="635000"/>
                </a:cubicBezTo>
                <a:close/>
              </a:path>
            </a:pathLst>
          </a:custGeom>
          <a:solidFill>
            <a:srgbClr val="17375E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08CE7A80-293F-C5B0-FF5D-B09AFBE1273C}"/>
              </a:ext>
            </a:extLst>
          </p:cNvPr>
          <p:cNvSpPr txBox="1"/>
          <p:nvPr/>
        </p:nvSpPr>
        <p:spPr>
          <a:xfrm>
            <a:off x="9610674" y="1968435"/>
            <a:ext cx="5950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🧠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7DDFEA14-8ECC-C05C-A475-305DFABB5563}"/>
              </a:ext>
            </a:extLst>
          </p:cNvPr>
          <p:cNvSpPr txBox="1"/>
          <p:nvPr/>
        </p:nvSpPr>
        <p:spPr>
          <a:xfrm>
            <a:off x="9259413" y="2986836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 dirty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知识中心</a:t>
            </a:r>
          </a:p>
        </p:txBody>
      </p:sp>
      <p:sp>
        <p:nvSpPr>
          <p:cNvPr id="31" name="任意形状 30">
            <a:extLst>
              <a:ext uri="{FF2B5EF4-FFF2-40B4-BE49-F238E27FC236}">
                <a16:creationId xmlns:a16="http://schemas.microsoft.com/office/drawing/2014/main" id="{BC8E9BA3-D331-B063-5670-51221B881A06}"/>
              </a:ext>
            </a:extLst>
          </p:cNvPr>
          <p:cNvSpPr/>
          <p:nvPr/>
        </p:nvSpPr>
        <p:spPr>
          <a:xfrm>
            <a:off x="9271000" y="3429000"/>
            <a:ext cx="1270000" cy="12700"/>
          </a:xfrm>
          <a:custGeom>
            <a:avLst/>
            <a:gdLst>
              <a:gd name="connsiteX0" fmla="*/ 0 w 1270000"/>
              <a:gd name="connsiteY0" fmla="*/ 0 h 12700"/>
              <a:gd name="connsiteX1" fmla="*/ 1270000 w 1270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270000" h="12700">
                <a:moveTo>
                  <a:pt x="0" y="0"/>
                </a:moveTo>
                <a:lnTo>
                  <a:pt x="1270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DDC58CA-367A-1558-59FA-D94E8D00D4E5}"/>
              </a:ext>
            </a:extLst>
          </p:cNvPr>
          <p:cNvSpPr txBox="1"/>
          <p:nvPr/>
        </p:nvSpPr>
        <p:spPr>
          <a:xfrm>
            <a:off x="8976360" y="3661308"/>
            <a:ext cx="18774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多版本、多语言统一管理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DC78592-0F0F-73FC-DAF6-705C478C9E49}"/>
              </a:ext>
            </a:extLst>
          </p:cNvPr>
          <p:cNvSpPr txBox="1"/>
          <p:nvPr/>
        </p:nvSpPr>
        <p:spPr>
          <a:xfrm>
            <a:off x="9058910" y="3928008"/>
            <a:ext cx="17985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Single Source of Truth</a:t>
            </a: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AFE36217-F4D7-300F-C71A-CFFDEFDCC85B}"/>
              </a:ext>
            </a:extLst>
          </p:cNvPr>
          <p:cNvSpPr/>
          <p:nvPr/>
        </p:nvSpPr>
        <p:spPr>
          <a:xfrm>
            <a:off x="8509000" y="4445000"/>
            <a:ext cx="2794000" cy="444500"/>
          </a:xfrm>
          <a:prstGeom prst="roundRect">
            <a:avLst>
              <a:gd name="adj" fmla="val 50000"/>
            </a:avLst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43596A3-D7B1-BD6F-4634-8C7342CBCC70}"/>
              </a:ext>
            </a:extLst>
          </p:cNvPr>
          <p:cNvSpPr txBox="1"/>
          <p:nvPr/>
        </p:nvSpPr>
        <p:spPr>
          <a:xfrm>
            <a:off x="9249410" y="4551680"/>
            <a:ext cx="135966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整理</a:t>
            </a:r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+ </a:t>
            </a:r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人工审核</a:t>
            </a:r>
          </a:p>
        </p:txBody>
      </p:sp>
      <p:sp>
        <p:nvSpPr>
          <p:cNvPr id="36" name="圆角矩形 35">
            <a:extLst>
              <a:ext uri="{FF2B5EF4-FFF2-40B4-BE49-F238E27FC236}">
                <a16:creationId xmlns:a16="http://schemas.microsoft.com/office/drawing/2014/main" id="{922A1B64-CC01-5CC1-EE64-70501798AC49}"/>
              </a:ext>
            </a:extLst>
          </p:cNvPr>
          <p:cNvSpPr/>
          <p:nvPr/>
        </p:nvSpPr>
        <p:spPr>
          <a:xfrm>
            <a:off x="1905000" y="5842000"/>
            <a:ext cx="8382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789473A-BEED-FBE0-C4B5-C04C64054DD1}"/>
              </a:ext>
            </a:extLst>
          </p:cNvPr>
          <p:cNvSpPr txBox="1"/>
          <p:nvPr/>
        </p:nvSpPr>
        <p:spPr>
          <a:xfrm>
            <a:off x="3140710" y="5999480"/>
            <a:ext cx="59907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🎯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定位：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辅助的智能软件测试平台，构建人机协作的测试生态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0947355F-EFF2-D0EE-49D4-19EF2968A946}"/>
              </a:ext>
            </a:extLst>
          </p:cNvPr>
          <p:cNvSpPr txBox="1"/>
          <p:nvPr/>
        </p:nvSpPr>
        <p:spPr>
          <a:xfrm>
            <a:off x="11338560" y="6418580"/>
            <a:ext cx="5581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4 / 19</a:t>
            </a:r>
          </a:p>
        </p:txBody>
      </p:sp>
    </p:spTree>
    <p:extLst>
      <p:ext uri="{BB962C8B-B14F-4D97-AF65-F5344CB8AC3E}">
        <p14:creationId xmlns:p14="http://schemas.microsoft.com/office/powerpoint/2010/main" val="3905840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6E075A-97A0-A240-3A79-3949EB18C6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6A7DFB8A-7AA6-6B7F-D068-A0347548F41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08B44026-B1CA-55D4-1D4C-8700EFA0B4BE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479D3ED-085F-E5E0-6735-2E0D312E4AB9}"/>
              </a:ext>
            </a:extLst>
          </p:cNvPr>
          <p:cNvSpPr txBox="1"/>
          <p:nvPr/>
        </p:nvSpPr>
        <p:spPr>
          <a:xfrm>
            <a:off x="543560" y="27178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平台功能全景图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785CCF3A-B178-8213-A450-86CA3930C298}"/>
              </a:ext>
            </a:extLst>
          </p:cNvPr>
          <p:cNvSpPr/>
          <p:nvPr/>
        </p:nvSpPr>
        <p:spPr>
          <a:xfrm>
            <a:off x="635000" y="787400"/>
            <a:ext cx="1270000" cy="38100"/>
          </a:xfrm>
          <a:custGeom>
            <a:avLst/>
            <a:gdLst>
              <a:gd name="connsiteX0" fmla="*/ 0 w 1270000"/>
              <a:gd name="connsiteY0" fmla="*/ 0 h 38100"/>
              <a:gd name="connsiteX1" fmla="*/ 1270000 w 1270000"/>
              <a:gd name="connsiteY1" fmla="*/ 0 h 38100"/>
              <a:gd name="connsiteX2" fmla="*/ 1270000 w 1270000"/>
              <a:gd name="connsiteY2" fmla="*/ 38100 h 38100"/>
              <a:gd name="connsiteX3" fmla="*/ 0 w 1270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38100">
                <a:moveTo>
                  <a:pt x="0" y="0"/>
                </a:moveTo>
                <a:lnTo>
                  <a:pt x="1270000" y="0"/>
                </a:lnTo>
                <a:lnTo>
                  <a:pt x="1270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B6CD217F-19AC-D136-742D-BE123E830498}"/>
              </a:ext>
            </a:extLst>
          </p:cNvPr>
          <p:cNvGrpSpPr/>
          <p:nvPr/>
        </p:nvGrpSpPr>
        <p:grpSpPr>
          <a:xfrm>
            <a:off x="2095500" y="1338580"/>
            <a:ext cx="8001000" cy="5080000"/>
            <a:chOff x="2095500" y="1270000"/>
            <a:chExt cx="8001000" cy="5080000"/>
          </a:xfrm>
        </p:grpSpPr>
        <p:sp>
          <p:nvSpPr>
            <p:cNvPr id="9" name="任意形状 8">
              <a:extLst>
                <a:ext uri="{FF2B5EF4-FFF2-40B4-BE49-F238E27FC236}">
                  <a16:creationId xmlns:a16="http://schemas.microsoft.com/office/drawing/2014/main" id="{FADAF58E-B3DD-30F3-8BBC-142A9BC5007B}"/>
                </a:ext>
              </a:extLst>
            </p:cNvPr>
            <p:cNvSpPr/>
            <p:nvPr/>
          </p:nvSpPr>
          <p:spPr>
            <a:xfrm>
              <a:off x="5207000" y="2921000"/>
              <a:ext cx="1778000" cy="1778000"/>
            </a:xfrm>
            <a:custGeom>
              <a:avLst/>
              <a:gdLst>
                <a:gd name="connsiteX0" fmla="*/ 1778000 w 1778000"/>
                <a:gd name="connsiteY0" fmla="*/ 889000 h 1778000"/>
                <a:gd name="connsiteX1" fmla="*/ 889000 w 1778000"/>
                <a:gd name="connsiteY1" fmla="*/ 1778000 h 1778000"/>
                <a:gd name="connsiteX2" fmla="*/ 0 w 1778000"/>
                <a:gd name="connsiteY2" fmla="*/ 889000 h 1778000"/>
                <a:gd name="connsiteX3" fmla="*/ 889000 w 1778000"/>
                <a:gd name="connsiteY3" fmla="*/ 0 h 1778000"/>
                <a:gd name="connsiteX4" fmla="*/ 1778000 w 1778000"/>
                <a:gd name="connsiteY4" fmla="*/ 889000 h 177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78000" h="1778000">
                  <a:moveTo>
                    <a:pt x="1778000" y="889000"/>
                  </a:moveTo>
                  <a:cubicBezTo>
                    <a:pt x="1778000" y="1379981"/>
                    <a:pt x="1379981" y="1778000"/>
                    <a:pt x="889000" y="1778000"/>
                  </a:cubicBezTo>
                  <a:cubicBezTo>
                    <a:pt x="398019" y="1778000"/>
                    <a:pt x="0" y="1379981"/>
                    <a:pt x="0" y="889000"/>
                  </a:cubicBezTo>
                  <a:cubicBezTo>
                    <a:pt x="0" y="398019"/>
                    <a:pt x="398019" y="0"/>
                    <a:pt x="889000" y="0"/>
                  </a:cubicBezTo>
                  <a:cubicBezTo>
                    <a:pt x="1379981" y="0"/>
                    <a:pt x="1778000" y="398019"/>
                    <a:pt x="1778000" y="889000"/>
                  </a:cubicBezTo>
                  <a:close/>
                </a:path>
              </a:pathLst>
            </a:custGeom>
            <a:solidFill>
              <a:srgbClr val="005BA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2076ED15-E6A9-067B-AD92-5253943B6129}"/>
                </a:ext>
              </a:extLst>
            </p:cNvPr>
            <p:cNvSpPr txBox="1"/>
            <p:nvPr/>
          </p:nvSpPr>
          <p:spPr>
            <a:xfrm>
              <a:off x="5556111" y="3497237"/>
              <a:ext cx="11296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SMART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CFF5FF0-45AA-6430-BDAF-9D3A865ECA9A}"/>
                </a:ext>
              </a:extLst>
            </p:cNvPr>
            <p:cNvSpPr txBox="1"/>
            <p:nvPr/>
          </p:nvSpPr>
          <p:spPr>
            <a:xfrm>
              <a:off x="5732173" y="3822700"/>
              <a:ext cx="80502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spc="0" baseline="0" dirty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TEST</a:t>
              </a:r>
            </a:p>
          </p:txBody>
        </p:sp>
        <p:sp>
          <p:nvSpPr>
            <p:cNvPr id="12" name="任意形状 11">
              <a:extLst>
                <a:ext uri="{FF2B5EF4-FFF2-40B4-BE49-F238E27FC236}">
                  <a16:creationId xmlns:a16="http://schemas.microsoft.com/office/drawing/2014/main" id="{E800BA0D-5B79-4EA1-2BDF-721D37DF0392}"/>
                </a:ext>
              </a:extLst>
            </p:cNvPr>
            <p:cNvSpPr/>
            <p:nvPr/>
          </p:nvSpPr>
          <p:spPr>
            <a:xfrm>
              <a:off x="4889500" y="1270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247BC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8D6012B1-D011-55B6-0128-3CDFB2D69F56}"/>
                </a:ext>
              </a:extLst>
            </p:cNvPr>
            <p:cNvSpPr txBox="1"/>
            <p:nvPr/>
          </p:nvSpPr>
          <p:spPr>
            <a:xfrm>
              <a:off x="5674360" y="163068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需求管理</a:t>
              </a:r>
            </a:p>
          </p:txBody>
        </p:sp>
        <p:sp>
          <p:nvSpPr>
            <p:cNvPr id="14" name="任意形状 13">
              <a:extLst>
                <a:ext uri="{FF2B5EF4-FFF2-40B4-BE49-F238E27FC236}">
                  <a16:creationId xmlns:a16="http://schemas.microsoft.com/office/drawing/2014/main" id="{CB4A7E45-5063-8BCC-5FC3-07D269FA7CD5}"/>
                </a:ext>
              </a:extLst>
            </p:cNvPr>
            <p:cNvSpPr/>
            <p:nvPr/>
          </p:nvSpPr>
          <p:spPr>
            <a:xfrm>
              <a:off x="6096000" y="2286000"/>
              <a:ext cx="12700" cy="635000"/>
            </a:xfrm>
            <a:custGeom>
              <a:avLst/>
              <a:gdLst>
                <a:gd name="connsiteX0" fmla="*/ 0 w 12700"/>
                <a:gd name="connsiteY0" fmla="*/ 0 h 635000"/>
                <a:gd name="connsiteX1" fmla="*/ 0 w 12700"/>
                <a:gd name="connsiteY1" fmla="*/ 635000 h 6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635000">
                  <a:moveTo>
                    <a:pt x="0" y="0"/>
                  </a:moveTo>
                  <a:lnTo>
                    <a:pt x="0" y="63500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5" name="任意形状 14">
              <a:extLst>
                <a:ext uri="{FF2B5EF4-FFF2-40B4-BE49-F238E27FC236}">
                  <a16:creationId xmlns:a16="http://schemas.microsoft.com/office/drawing/2014/main" id="{447F7ED6-7930-E729-4D54-EF86E2969BF5}"/>
                </a:ext>
              </a:extLst>
            </p:cNvPr>
            <p:cNvSpPr/>
            <p:nvPr/>
          </p:nvSpPr>
          <p:spPr>
            <a:xfrm>
              <a:off x="7048500" y="1778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6294C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AEBB3236-1A96-90D4-D43B-C2FCCAFBC6CC}"/>
                </a:ext>
              </a:extLst>
            </p:cNvPr>
            <p:cNvSpPr txBox="1"/>
            <p:nvPr/>
          </p:nvSpPr>
          <p:spPr>
            <a:xfrm>
              <a:off x="7757160" y="2138680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AI</a:t>
              </a:r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测试设计</a:t>
              </a:r>
            </a:p>
          </p:txBody>
        </p:sp>
        <p:sp>
          <p:nvSpPr>
            <p:cNvPr id="17" name="任意形状 16">
              <a:extLst>
                <a:ext uri="{FF2B5EF4-FFF2-40B4-BE49-F238E27FC236}">
                  <a16:creationId xmlns:a16="http://schemas.microsoft.com/office/drawing/2014/main" id="{F898A6C3-5966-6024-CBB1-106EC4978795}"/>
                </a:ext>
              </a:extLst>
            </p:cNvPr>
            <p:cNvSpPr/>
            <p:nvPr/>
          </p:nvSpPr>
          <p:spPr>
            <a:xfrm>
              <a:off x="6858000" y="2540000"/>
              <a:ext cx="635000" cy="762000"/>
            </a:xfrm>
            <a:custGeom>
              <a:avLst/>
              <a:gdLst>
                <a:gd name="connsiteX0" fmla="*/ 635000 w 635000"/>
                <a:gd name="connsiteY0" fmla="*/ 0 h 762000"/>
                <a:gd name="connsiteX1" fmla="*/ 0 w 635000"/>
                <a:gd name="connsiteY1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00" h="762000">
                  <a:moveTo>
                    <a:pt x="635000" y="0"/>
                  </a:moveTo>
                  <a:lnTo>
                    <a:pt x="0" y="76200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8" name="任意形状 17">
              <a:extLst>
                <a:ext uri="{FF2B5EF4-FFF2-40B4-BE49-F238E27FC236}">
                  <a16:creationId xmlns:a16="http://schemas.microsoft.com/office/drawing/2014/main" id="{A8EE365E-6BC2-75F7-631F-2BF45B113D45}"/>
                </a:ext>
              </a:extLst>
            </p:cNvPr>
            <p:cNvSpPr/>
            <p:nvPr/>
          </p:nvSpPr>
          <p:spPr>
            <a:xfrm>
              <a:off x="7683500" y="3302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00AA7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A1F7EB5B-E771-FD20-F69D-340CA7C7DA7F}"/>
                </a:ext>
              </a:extLst>
            </p:cNvPr>
            <p:cNvSpPr txBox="1"/>
            <p:nvPr/>
          </p:nvSpPr>
          <p:spPr>
            <a:xfrm>
              <a:off x="8468360" y="366268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用例管理</a:t>
              </a:r>
            </a:p>
          </p:txBody>
        </p:sp>
        <p:sp>
          <p:nvSpPr>
            <p:cNvPr id="20" name="任意形状 19">
              <a:extLst>
                <a:ext uri="{FF2B5EF4-FFF2-40B4-BE49-F238E27FC236}">
                  <a16:creationId xmlns:a16="http://schemas.microsoft.com/office/drawing/2014/main" id="{719530F6-9986-9EA8-1B5D-A4CBEED1009B}"/>
                </a:ext>
              </a:extLst>
            </p:cNvPr>
            <p:cNvSpPr/>
            <p:nvPr/>
          </p:nvSpPr>
          <p:spPr>
            <a:xfrm>
              <a:off x="6985000" y="3810000"/>
              <a:ext cx="698500" cy="12700"/>
            </a:xfrm>
            <a:custGeom>
              <a:avLst/>
              <a:gdLst>
                <a:gd name="connsiteX0" fmla="*/ 698500 w 698500"/>
                <a:gd name="connsiteY0" fmla="*/ 0 h 12700"/>
                <a:gd name="connsiteX1" fmla="*/ 0 w 6985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8500" h="12700">
                  <a:moveTo>
                    <a:pt x="698500" y="0"/>
                  </a:moveTo>
                  <a:lnTo>
                    <a:pt x="0" y="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1" name="任意形状 20">
              <a:extLst>
                <a:ext uri="{FF2B5EF4-FFF2-40B4-BE49-F238E27FC236}">
                  <a16:creationId xmlns:a16="http://schemas.microsoft.com/office/drawing/2014/main" id="{6D170A03-827B-3528-3668-49534D24B6DF}"/>
                </a:ext>
              </a:extLst>
            </p:cNvPr>
            <p:cNvSpPr/>
            <p:nvPr/>
          </p:nvSpPr>
          <p:spPr>
            <a:xfrm>
              <a:off x="7048500" y="4826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4199A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DBA9A788-CFD0-2158-A4DA-06F3A9DA31B8}"/>
                </a:ext>
              </a:extLst>
            </p:cNvPr>
            <p:cNvSpPr txBox="1"/>
            <p:nvPr/>
          </p:nvSpPr>
          <p:spPr>
            <a:xfrm>
              <a:off x="7833360" y="518668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测试执行</a:t>
              </a:r>
            </a:p>
          </p:txBody>
        </p:sp>
        <p:sp>
          <p:nvSpPr>
            <p:cNvPr id="23" name="任意形状 22">
              <a:extLst>
                <a:ext uri="{FF2B5EF4-FFF2-40B4-BE49-F238E27FC236}">
                  <a16:creationId xmlns:a16="http://schemas.microsoft.com/office/drawing/2014/main" id="{36C3056F-A608-187F-0C1B-C98DA8D5A6B1}"/>
                </a:ext>
              </a:extLst>
            </p:cNvPr>
            <p:cNvSpPr/>
            <p:nvPr/>
          </p:nvSpPr>
          <p:spPr>
            <a:xfrm>
              <a:off x="6858000" y="4318000"/>
              <a:ext cx="635000" cy="762000"/>
            </a:xfrm>
            <a:custGeom>
              <a:avLst/>
              <a:gdLst>
                <a:gd name="connsiteX0" fmla="*/ 635000 w 635000"/>
                <a:gd name="connsiteY0" fmla="*/ 762000 h 762000"/>
                <a:gd name="connsiteX1" fmla="*/ 0 w 635000"/>
                <a:gd name="connsiteY1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00" h="762000">
                  <a:moveTo>
                    <a:pt x="635000" y="762000"/>
                  </a:moveTo>
                  <a:lnTo>
                    <a:pt x="0" y="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4" name="任意形状 23">
              <a:extLst>
                <a:ext uri="{FF2B5EF4-FFF2-40B4-BE49-F238E27FC236}">
                  <a16:creationId xmlns:a16="http://schemas.microsoft.com/office/drawing/2014/main" id="{D320F07D-61B3-00FA-59FB-5CC3A25219D4}"/>
                </a:ext>
              </a:extLst>
            </p:cNvPr>
            <p:cNvSpPr/>
            <p:nvPr/>
          </p:nvSpPr>
          <p:spPr>
            <a:xfrm>
              <a:off x="4889500" y="5334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9C549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B3B281A6-9AF6-5A23-FA2C-6C82AE916501}"/>
                </a:ext>
              </a:extLst>
            </p:cNvPr>
            <p:cNvSpPr txBox="1"/>
            <p:nvPr/>
          </p:nvSpPr>
          <p:spPr>
            <a:xfrm>
              <a:off x="5674360" y="5694680"/>
              <a:ext cx="80021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缺陷管理</a:t>
              </a:r>
            </a:p>
          </p:txBody>
        </p:sp>
        <p:sp>
          <p:nvSpPr>
            <p:cNvPr id="26" name="任意形状 25">
              <a:extLst>
                <a:ext uri="{FF2B5EF4-FFF2-40B4-BE49-F238E27FC236}">
                  <a16:creationId xmlns:a16="http://schemas.microsoft.com/office/drawing/2014/main" id="{88695A27-33FD-7CD3-E1DB-BC663600015C}"/>
                </a:ext>
              </a:extLst>
            </p:cNvPr>
            <p:cNvSpPr/>
            <p:nvPr/>
          </p:nvSpPr>
          <p:spPr>
            <a:xfrm>
              <a:off x="6096000" y="4699000"/>
              <a:ext cx="12700" cy="635000"/>
            </a:xfrm>
            <a:custGeom>
              <a:avLst/>
              <a:gdLst>
                <a:gd name="connsiteX0" fmla="*/ 0 w 12700"/>
                <a:gd name="connsiteY0" fmla="*/ 635000 h 635000"/>
                <a:gd name="connsiteX1" fmla="*/ 0 w 12700"/>
                <a:gd name="connsiteY1" fmla="*/ 0 h 63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0" h="635000">
                  <a:moveTo>
                    <a:pt x="0" y="635000"/>
                  </a:moveTo>
                  <a:lnTo>
                    <a:pt x="0" y="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7" name="任意形状 26">
              <a:extLst>
                <a:ext uri="{FF2B5EF4-FFF2-40B4-BE49-F238E27FC236}">
                  <a16:creationId xmlns:a16="http://schemas.microsoft.com/office/drawing/2014/main" id="{5A23567A-7BCC-D70F-0658-F405524E8F10}"/>
                </a:ext>
              </a:extLst>
            </p:cNvPr>
            <p:cNvSpPr/>
            <p:nvPr/>
          </p:nvSpPr>
          <p:spPr>
            <a:xfrm>
              <a:off x="2730500" y="4826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40809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71A99302-ACC0-0A0D-637D-668297BC98C4}"/>
                </a:ext>
              </a:extLst>
            </p:cNvPr>
            <p:cNvSpPr txBox="1"/>
            <p:nvPr/>
          </p:nvSpPr>
          <p:spPr>
            <a:xfrm>
              <a:off x="3439160" y="5186680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AI</a:t>
              </a:r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质量报告</a:t>
              </a:r>
            </a:p>
          </p:txBody>
        </p:sp>
        <p:sp>
          <p:nvSpPr>
            <p:cNvPr id="29" name="任意形状 28">
              <a:extLst>
                <a:ext uri="{FF2B5EF4-FFF2-40B4-BE49-F238E27FC236}">
                  <a16:creationId xmlns:a16="http://schemas.microsoft.com/office/drawing/2014/main" id="{E802529A-D4A7-79A0-6D71-6465B8BF754B}"/>
                </a:ext>
              </a:extLst>
            </p:cNvPr>
            <p:cNvSpPr/>
            <p:nvPr/>
          </p:nvSpPr>
          <p:spPr>
            <a:xfrm>
              <a:off x="4699000" y="4318000"/>
              <a:ext cx="635000" cy="762000"/>
            </a:xfrm>
            <a:custGeom>
              <a:avLst/>
              <a:gdLst>
                <a:gd name="connsiteX0" fmla="*/ 0 w 635000"/>
                <a:gd name="connsiteY0" fmla="*/ 762000 h 762000"/>
                <a:gd name="connsiteX1" fmla="*/ 635000 w 635000"/>
                <a:gd name="connsiteY1" fmla="*/ 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00" h="762000">
                  <a:moveTo>
                    <a:pt x="0" y="762000"/>
                  </a:moveTo>
                  <a:lnTo>
                    <a:pt x="635000" y="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0" name="任意形状 29">
              <a:extLst>
                <a:ext uri="{FF2B5EF4-FFF2-40B4-BE49-F238E27FC236}">
                  <a16:creationId xmlns:a16="http://schemas.microsoft.com/office/drawing/2014/main" id="{97B79E17-97A6-ACC2-C922-9E05E6723E97}"/>
                </a:ext>
              </a:extLst>
            </p:cNvPr>
            <p:cNvSpPr/>
            <p:nvPr/>
          </p:nvSpPr>
          <p:spPr>
            <a:xfrm>
              <a:off x="2095500" y="3302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8" y="1016000"/>
                    <a:pt x="0" y="788561"/>
                    <a:pt x="0" y="508000"/>
                  </a:cubicBezTo>
                  <a:cubicBezTo>
                    <a:pt x="0" y="227439"/>
                    <a:pt x="540168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17375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A26B7ED-9C45-E862-AA97-70897F8AD5F9}"/>
                </a:ext>
              </a:extLst>
            </p:cNvPr>
            <p:cNvSpPr txBox="1"/>
            <p:nvPr/>
          </p:nvSpPr>
          <p:spPr>
            <a:xfrm>
              <a:off x="2696210" y="3662680"/>
              <a:ext cx="114807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MCP</a:t>
              </a:r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协议集成</a:t>
              </a:r>
            </a:p>
          </p:txBody>
        </p:sp>
        <p:sp>
          <p:nvSpPr>
            <p:cNvPr id="32" name="任意形状 31">
              <a:extLst>
                <a:ext uri="{FF2B5EF4-FFF2-40B4-BE49-F238E27FC236}">
                  <a16:creationId xmlns:a16="http://schemas.microsoft.com/office/drawing/2014/main" id="{20792150-1161-30B3-7F81-BD2D80CF2EEB}"/>
                </a:ext>
              </a:extLst>
            </p:cNvPr>
            <p:cNvSpPr/>
            <p:nvPr/>
          </p:nvSpPr>
          <p:spPr>
            <a:xfrm>
              <a:off x="4508500" y="3810000"/>
              <a:ext cx="698500" cy="12700"/>
            </a:xfrm>
            <a:custGeom>
              <a:avLst/>
              <a:gdLst>
                <a:gd name="connsiteX0" fmla="*/ 0 w 698500"/>
                <a:gd name="connsiteY0" fmla="*/ 0 h 12700"/>
                <a:gd name="connsiteX1" fmla="*/ 698500 w 6985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98500" h="12700">
                  <a:moveTo>
                    <a:pt x="0" y="0"/>
                  </a:moveTo>
                  <a:lnTo>
                    <a:pt x="698500" y="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3" name="任意形状 32">
              <a:extLst>
                <a:ext uri="{FF2B5EF4-FFF2-40B4-BE49-F238E27FC236}">
                  <a16:creationId xmlns:a16="http://schemas.microsoft.com/office/drawing/2014/main" id="{1BA810CC-8013-820E-6590-5628006BDC82}"/>
                </a:ext>
              </a:extLst>
            </p:cNvPr>
            <p:cNvSpPr/>
            <p:nvPr/>
          </p:nvSpPr>
          <p:spPr>
            <a:xfrm>
              <a:off x="2730500" y="1778000"/>
              <a:ext cx="2413000" cy="1016000"/>
            </a:xfrm>
            <a:custGeom>
              <a:avLst/>
              <a:gdLst>
                <a:gd name="connsiteX0" fmla="*/ 2413000 w 2413000"/>
                <a:gd name="connsiteY0" fmla="*/ 508000 h 1016000"/>
                <a:gd name="connsiteX1" fmla="*/ 1206500 w 2413000"/>
                <a:gd name="connsiteY1" fmla="*/ 1016000 h 1016000"/>
                <a:gd name="connsiteX2" fmla="*/ 0 w 2413000"/>
                <a:gd name="connsiteY2" fmla="*/ 508000 h 1016000"/>
                <a:gd name="connsiteX3" fmla="*/ 1206500 w 2413000"/>
                <a:gd name="connsiteY3" fmla="*/ 0 h 1016000"/>
                <a:gd name="connsiteX4" fmla="*/ 2413000 w 2413000"/>
                <a:gd name="connsiteY4" fmla="*/ 508000 h 1016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3000" h="1016000">
                  <a:moveTo>
                    <a:pt x="2413000" y="508000"/>
                  </a:moveTo>
                  <a:cubicBezTo>
                    <a:pt x="2413000" y="788561"/>
                    <a:pt x="1872831" y="1016000"/>
                    <a:pt x="1206500" y="1016000"/>
                  </a:cubicBezTo>
                  <a:cubicBezTo>
                    <a:pt x="540169" y="1016000"/>
                    <a:pt x="0" y="788561"/>
                    <a:pt x="0" y="508000"/>
                  </a:cubicBezTo>
                  <a:cubicBezTo>
                    <a:pt x="0" y="227439"/>
                    <a:pt x="540169" y="0"/>
                    <a:pt x="1206500" y="0"/>
                  </a:cubicBezTo>
                  <a:cubicBezTo>
                    <a:pt x="1872831" y="0"/>
                    <a:pt x="2413000" y="227439"/>
                    <a:pt x="2413000" y="508000"/>
                  </a:cubicBezTo>
                  <a:close/>
                </a:path>
              </a:pathLst>
            </a:custGeom>
            <a:solidFill>
              <a:srgbClr val="06B4EA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8791B349-0E4C-63D1-A37D-D011772DA7F4}"/>
                </a:ext>
              </a:extLst>
            </p:cNvPr>
            <p:cNvSpPr txBox="1"/>
            <p:nvPr/>
          </p:nvSpPr>
          <p:spPr>
            <a:xfrm>
              <a:off x="3432810" y="2138680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200" spc="0" baseline="0">
                  <a:ln/>
                  <a:solidFill>
                    <a:srgbClr val="FFFFFF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多语言支持</a:t>
              </a:r>
            </a:p>
          </p:txBody>
        </p:sp>
        <p:sp>
          <p:nvSpPr>
            <p:cNvPr id="35" name="任意形状 34">
              <a:extLst>
                <a:ext uri="{FF2B5EF4-FFF2-40B4-BE49-F238E27FC236}">
                  <a16:creationId xmlns:a16="http://schemas.microsoft.com/office/drawing/2014/main" id="{8A1857D0-0504-6297-167A-42D164470BE0}"/>
                </a:ext>
              </a:extLst>
            </p:cNvPr>
            <p:cNvSpPr/>
            <p:nvPr/>
          </p:nvSpPr>
          <p:spPr>
            <a:xfrm>
              <a:off x="4699000" y="2540000"/>
              <a:ext cx="635000" cy="762000"/>
            </a:xfrm>
            <a:custGeom>
              <a:avLst/>
              <a:gdLst>
                <a:gd name="connsiteX0" fmla="*/ 0 w 635000"/>
                <a:gd name="connsiteY0" fmla="*/ 0 h 762000"/>
                <a:gd name="connsiteX1" fmla="*/ 635000 w 635000"/>
                <a:gd name="connsiteY1" fmla="*/ 762000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000" h="762000">
                  <a:moveTo>
                    <a:pt x="0" y="0"/>
                  </a:moveTo>
                  <a:lnTo>
                    <a:pt x="635000" y="762000"/>
                  </a:lnTo>
                </a:path>
              </a:pathLst>
            </a:custGeom>
            <a:ln w="25400" cap="flat">
              <a:solidFill>
                <a:srgbClr val="06B4EA"/>
              </a:solidFill>
              <a:custDash>
                <a:ds d="375000" sp="225000"/>
              </a:custDash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66" name="组合 65">
            <a:extLst>
              <a:ext uri="{FF2B5EF4-FFF2-40B4-BE49-F238E27FC236}">
                <a16:creationId xmlns:a16="http://schemas.microsoft.com/office/drawing/2014/main" id="{C1426093-CA1F-A035-F9E6-15DB4139CA5A}"/>
              </a:ext>
            </a:extLst>
          </p:cNvPr>
          <p:cNvGrpSpPr/>
          <p:nvPr/>
        </p:nvGrpSpPr>
        <p:grpSpPr>
          <a:xfrm>
            <a:off x="10401300" y="1587435"/>
            <a:ext cx="1524000" cy="4424680"/>
            <a:chOff x="10414000" y="1270000"/>
            <a:chExt cx="1524000" cy="4424680"/>
          </a:xfrm>
        </p:grpSpPr>
        <p:sp>
          <p:nvSpPr>
            <p:cNvPr id="36" name="圆角矩形 35">
              <a:extLst>
                <a:ext uri="{FF2B5EF4-FFF2-40B4-BE49-F238E27FC236}">
                  <a16:creationId xmlns:a16="http://schemas.microsoft.com/office/drawing/2014/main" id="{775FEDDF-828C-DFA4-DFD6-55CA0D69C2B1}"/>
                </a:ext>
              </a:extLst>
            </p:cNvPr>
            <p:cNvSpPr/>
            <p:nvPr/>
          </p:nvSpPr>
          <p:spPr>
            <a:xfrm>
              <a:off x="10414000" y="1270000"/>
              <a:ext cx="1524000" cy="4424680"/>
            </a:xfrm>
            <a:prstGeom prst="roundRect">
              <a:avLst/>
            </a:prstGeom>
            <a:solidFill>
              <a:srgbClr val="D3EDFB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B12FB4ED-411C-41B1-77D2-55EAC9966F4C}"/>
                </a:ext>
              </a:extLst>
            </p:cNvPr>
            <p:cNvSpPr txBox="1"/>
            <p:nvPr/>
          </p:nvSpPr>
          <p:spPr>
            <a:xfrm>
              <a:off x="10875010" y="1465580"/>
              <a:ext cx="607859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技术栈</a:t>
              </a:r>
            </a:p>
          </p:txBody>
        </p:sp>
        <p:sp>
          <p:nvSpPr>
            <p:cNvPr id="38" name="任意形状 37">
              <a:extLst>
                <a:ext uri="{FF2B5EF4-FFF2-40B4-BE49-F238E27FC236}">
                  <a16:creationId xmlns:a16="http://schemas.microsoft.com/office/drawing/2014/main" id="{5FA881D5-C4D3-768D-9905-173210A926D8}"/>
                </a:ext>
              </a:extLst>
            </p:cNvPr>
            <p:cNvSpPr/>
            <p:nvPr/>
          </p:nvSpPr>
          <p:spPr>
            <a:xfrm>
              <a:off x="10668000" y="1841500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57054991-55CF-6990-85DD-D98A2ED94A74}"/>
                </a:ext>
              </a:extLst>
            </p:cNvPr>
            <p:cNvSpPr txBox="1"/>
            <p:nvPr/>
          </p:nvSpPr>
          <p:spPr>
            <a:xfrm>
              <a:off x="10830560" y="1998980"/>
              <a:ext cx="76655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Go + Gin</a:t>
              </a: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B6D81BFF-1428-818B-3EDC-A83EB3FE35E1}"/>
                </a:ext>
              </a:extLst>
            </p:cNvPr>
            <p:cNvSpPr txBox="1"/>
            <p:nvPr/>
          </p:nvSpPr>
          <p:spPr>
            <a:xfrm>
              <a:off x="10830560" y="2316480"/>
              <a:ext cx="73770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React 18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2F9838C6-7A00-CFA6-3F2E-ACFC92E6B8B0}"/>
                </a:ext>
              </a:extLst>
            </p:cNvPr>
            <p:cNvSpPr txBox="1"/>
            <p:nvPr/>
          </p:nvSpPr>
          <p:spPr>
            <a:xfrm>
              <a:off x="10722610" y="2633980"/>
              <a:ext cx="10182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Ant Design 5</a:t>
              </a: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250499E1-C683-9D62-8717-00245839F315}"/>
                </a:ext>
              </a:extLst>
            </p:cNvPr>
            <p:cNvSpPr txBox="1"/>
            <p:nvPr/>
          </p:nvSpPr>
          <p:spPr>
            <a:xfrm>
              <a:off x="10741660" y="2951480"/>
              <a:ext cx="93326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PostgreSQL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C27B3D96-0C32-C59A-7B25-127AF58168DA}"/>
                </a:ext>
              </a:extLst>
            </p:cNvPr>
            <p:cNvSpPr txBox="1"/>
            <p:nvPr/>
          </p:nvSpPr>
          <p:spPr>
            <a:xfrm>
              <a:off x="10792460" y="3370580"/>
              <a:ext cx="79861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MCP</a:t>
              </a:r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工具</a:t>
              </a:r>
            </a:p>
          </p:txBody>
        </p:sp>
        <p:sp>
          <p:nvSpPr>
            <p:cNvPr id="44" name="任意形状 43">
              <a:extLst>
                <a:ext uri="{FF2B5EF4-FFF2-40B4-BE49-F238E27FC236}">
                  <a16:creationId xmlns:a16="http://schemas.microsoft.com/office/drawing/2014/main" id="{CF0ACC09-8169-BB53-C5ED-524B2C4F38AB}"/>
                </a:ext>
              </a:extLst>
            </p:cNvPr>
            <p:cNvSpPr/>
            <p:nvPr/>
          </p:nvSpPr>
          <p:spPr>
            <a:xfrm>
              <a:off x="10668000" y="3746500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07AA220F-3CC7-D58B-DD96-EB109E66A71B}"/>
                </a:ext>
              </a:extLst>
            </p:cNvPr>
            <p:cNvSpPr txBox="1"/>
            <p:nvPr/>
          </p:nvSpPr>
          <p:spPr>
            <a:xfrm>
              <a:off x="10970260" y="3840480"/>
              <a:ext cx="5020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b="1" spc="0" baseline="0">
                  <a:ln/>
                  <a:solidFill>
                    <a:srgbClr val="00AA7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39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2A754F14-7E8B-93D2-4D35-F8842C0D48C1}"/>
                </a:ext>
              </a:extLst>
            </p:cNvPr>
            <p:cNvSpPr txBox="1"/>
            <p:nvPr/>
          </p:nvSpPr>
          <p:spPr>
            <a:xfrm>
              <a:off x="10767060" y="4208780"/>
              <a:ext cx="8579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个工具函数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ADCF9AC3-62D6-99C1-2EBB-074EC3172FEC}"/>
                </a:ext>
              </a:extLst>
            </p:cNvPr>
            <p:cNvSpPr txBox="1"/>
            <p:nvPr/>
          </p:nvSpPr>
          <p:spPr>
            <a:xfrm>
              <a:off x="10944860" y="4640580"/>
              <a:ext cx="46679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部署</a:t>
              </a:r>
            </a:p>
          </p:txBody>
        </p:sp>
        <p:sp>
          <p:nvSpPr>
            <p:cNvPr id="48" name="任意形状 47">
              <a:extLst>
                <a:ext uri="{FF2B5EF4-FFF2-40B4-BE49-F238E27FC236}">
                  <a16:creationId xmlns:a16="http://schemas.microsoft.com/office/drawing/2014/main" id="{999ACD44-62DB-BB4C-376E-EB3EAF111B77}"/>
                </a:ext>
              </a:extLst>
            </p:cNvPr>
            <p:cNvSpPr/>
            <p:nvPr/>
          </p:nvSpPr>
          <p:spPr>
            <a:xfrm>
              <a:off x="10668000" y="5016500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044162B7-F54D-0CA9-0B79-AD666778896C}"/>
                </a:ext>
              </a:extLst>
            </p:cNvPr>
            <p:cNvSpPr txBox="1"/>
            <p:nvPr/>
          </p:nvSpPr>
          <p:spPr>
            <a:xfrm>
              <a:off x="10881360" y="5173980"/>
              <a:ext cx="641522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Docker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B0276AE-ADB5-35A2-13D2-1DCC8CCF97F8}"/>
              </a:ext>
            </a:extLst>
          </p:cNvPr>
          <p:cNvGrpSpPr/>
          <p:nvPr/>
        </p:nvGrpSpPr>
        <p:grpSpPr>
          <a:xfrm>
            <a:off x="217170" y="1615514"/>
            <a:ext cx="1524000" cy="4424680"/>
            <a:chOff x="254000" y="1270000"/>
            <a:chExt cx="1524000" cy="4424680"/>
          </a:xfrm>
        </p:grpSpPr>
        <p:sp>
          <p:nvSpPr>
            <p:cNvPr id="50" name="圆角矩形 49">
              <a:extLst>
                <a:ext uri="{FF2B5EF4-FFF2-40B4-BE49-F238E27FC236}">
                  <a16:creationId xmlns:a16="http://schemas.microsoft.com/office/drawing/2014/main" id="{591092BF-379D-81AB-5ED7-131560541389}"/>
                </a:ext>
              </a:extLst>
            </p:cNvPr>
            <p:cNvSpPr/>
            <p:nvPr/>
          </p:nvSpPr>
          <p:spPr>
            <a:xfrm>
              <a:off x="254000" y="1270000"/>
              <a:ext cx="1524000" cy="4424680"/>
            </a:xfrm>
            <a:prstGeom prst="roundRect">
              <a:avLst/>
            </a:prstGeom>
            <a:solidFill>
              <a:srgbClr val="D3EDFB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48568EBE-C6B2-6CBA-E667-E700EB82CF3F}"/>
                </a:ext>
              </a:extLst>
            </p:cNvPr>
            <p:cNvSpPr txBox="1"/>
            <p:nvPr/>
          </p:nvSpPr>
          <p:spPr>
            <a:xfrm>
              <a:off x="645160" y="1626221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用例类型</a:t>
              </a:r>
            </a:p>
          </p:txBody>
        </p:sp>
        <p:sp>
          <p:nvSpPr>
            <p:cNvPr id="52" name="任意形状 51">
              <a:extLst>
                <a:ext uri="{FF2B5EF4-FFF2-40B4-BE49-F238E27FC236}">
                  <a16:creationId xmlns:a16="http://schemas.microsoft.com/office/drawing/2014/main" id="{BAA3A0DD-F8B6-11A9-4B1F-75F8403E8DAC}"/>
                </a:ext>
              </a:extLst>
            </p:cNvPr>
            <p:cNvSpPr/>
            <p:nvPr/>
          </p:nvSpPr>
          <p:spPr>
            <a:xfrm>
              <a:off x="508000" y="2002141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5E39E019-F3EC-EE1D-3419-5472470E67A9}"/>
                </a:ext>
              </a:extLst>
            </p:cNvPr>
            <p:cNvSpPr txBox="1"/>
            <p:nvPr/>
          </p:nvSpPr>
          <p:spPr>
            <a:xfrm>
              <a:off x="670560" y="2210421"/>
              <a:ext cx="72327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手工测试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0EDDB683-B8D2-B32D-1A4A-56448453DE3E}"/>
                </a:ext>
              </a:extLst>
            </p:cNvPr>
            <p:cNvSpPr txBox="1"/>
            <p:nvPr/>
          </p:nvSpPr>
          <p:spPr>
            <a:xfrm>
              <a:off x="607060" y="2527921"/>
              <a:ext cx="88838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Web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自动化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7A006CB6-495E-80C9-A815-E8B89ED1584E}"/>
                </a:ext>
              </a:extLst>
            </p:cNvPr>
            <p:cNvSpPr txBox="1"/>
            <p:nvPr/>
          </p:nvSpPr>
          <p:spPr>
            <a:xfrm>
              <a:off x="695960" y="2845421"/>
              <a:ext cx="670376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API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测试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2C8E768B-FB5B-7D72-AFAC-C40D56D1EEC8}"/>
                </a:ext>
              </a:extLst>
            </p:cNvPr>
            <p:cNvSpPr txBox="1"/>
            <p:nvPr/>
          </p:nvSpPr>
          <p:spPr>
            <a:xfrm>
              <a:off x="645160" y="3277221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版本管理</a:t>
              </a:r>
            </a:p>
          </p:txBody>
        </p:sp>
        <p:sp>
          <p:nvSpPr>
            <p:cNvPr id="57" name="任意形状 56">
              <a:extLst>
                <a:ext uri="{FF2B5EF4-FFF2-40B4-BE49-F238E27FC236}">
                  <a16:creationId xmlns:a16="http://schemas.microsoft.com/office/drawing/2014/main" id="{5F4EBCD0-282E-D32B-B5AC-EF21A89D3D96}"/>
                </a:ext>
              </a:extLst>
            </p:cNvPr>
            <p:cNvSpPr/>
            <p:nvPr/>
          </p:nvSpPr>
          <p:spPr>
            <a:xfrm>
              <a:off x="508000" y="3653141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3DF113C0-1767-5650-0B7D-336504735894}"/>
                </a:ext>
              </a:extLst>
            </p:cNvPr>
            <p:cNvSpPr txBox="1"/>
            <p:nvPr/>
          </p:nvSpPr>
          <p:spPr>
            <a:xfrm>
              <a:off x="607060" y="3797921"/>
              <a:ext cx="857927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多版本并行</a:t>
              </a: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3D32AA68-2314-5D06-DF65-A8E8071051DE}"/>
                </a:ext>
              </a:extLst>
            </p:cNvPr>
            <p:cNvSpPr txBox="1"/>
            <p:nvPr/>
          </p:nvSpPr>
          <p:spPr>
            <a:xfrm>
              <a:off x="670560" y="4115421"/>
              <a:ext cx="723275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变更追溯</a:t>
              </a:r>
            </a:p>
          </p:txBody>
        </p:sp>
        <p:sp>
          <p:nvSpPr>
            <p:cNvPr id="60" name="文本框 59">
              <a:extLst>
                <a:ext uri="{FF2B5EF4-FFF2-40B4-BE49-F238E27FC236}">
                  <a16:creationId xmlns:a16="http://schemas.microsoft.com/office/drawing/2014/main" id="{5CD65830-516C-8890-D115-63A7A29F28BE}"/>
                </a:ext>
              </a:extLst>
            </p:cNvPr>
            <p:cNvSpPr txBox="1"/>
            <p:nvPr/>
          </p:nvSpPr>
          <p:spPr>
            <a:xfrm>
              <a:off x="645160" y="4547221"/>
              <a:ext cx="748923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100" b="1" spc="0" baseline="0">
                  <a:ln/>
                  <a:solidFill>
                    <a:srgbClr val="005BAC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语言支持</a:t>
              </a:r>
            </a:p>
          </p:txBody>
        </p:sp>
        <p:sp>
          <p:nvSpPr>
            <p:cNvPr id="61" name="任意形状 60">
              <a:extLst>
                <a:ext uri="{FF2B5EF4-FFF2-40B4-BE49-F238E27FC236}">
                  <a16:creationId xmlns:a16="http://schemas.microsoft.com/office/drawing/2014/main" id="{76565DA0-1CEF-6CCC-1B1B-9D75A80E5DB1}"/>
                </a:ext>
              </a:extLst>
            </p:cNvPr>
            <p:cNvSpPr/>
            <p:nvPr/>
          </p:nvSpPr>
          <p:spPr>
            <a:xfrm>
              <a:off x="508000" y="4923141"/>
              <a:ext cx="1016000" cy="12700"/>
            </a:xfrm>
            <a:custGeom>
              <a:avLst/>
              <a:gdLst>
                <a:gd name="connsiteX0" fmla="*/ 0 w 1016000"/>
                <a:gd name="connsiteY0" fmla="*/ 0 h 12700"/>
                <a:gd name="connsiteX1" fmla="*/ 1016000 w 1016000"/>
                <a:gd name="connsiteY1" fmla="*/ 0 h 12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6000" h="12700">
                  <a:moveTo>
                    <a:pt x="0" y="0"/>
                  </a:moveTo>
                  <a:lnTo>
                    <a:pt x="1016000" y="0"/>
                  </a:lnTo>
                </a:path>
              </a:pathLst>
            </a:custGeom>
            <a:ln w="12700" cap="flat">
              <a:solidFill>
                <a:srgbClr val="005BAC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sz="32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62" name="文本框 61">
              <a:extLst>
                <a:ext uri="{FF2B5EF4-FFF2-40B4-BE49-F238E27FC236}">
                  <a16:creationId xmlns:a16="http://schemas.microsoft.com/office/drawing/2014/main" id="{2DA7F480-E566-3CF9-1FC5-C333E9411D86}"/>
                </a:ext>
              </a:extLst>
            </p:cNvPr>
            <p:cNvSpPr txBox="1"/>
            <p:nvPr/>
          </p:nvSpPr>
          <p:spPr>
            <a:xfrm>
              <a:off x="695960" y="5067921"/>
              <a:ext cx="704039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微软雅黑"/>
                  <a:rtl val="0"/>
                </a:rPr>
                <a:t>中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/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英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Arial"/>
                  <a:rtl val="0"/>
                </a:rPr>
                <a:t>/</a:t>
              </a:r>
              <a:r>
                <a:rPr lang="zh-CN" altLang="en-US" sz="1050" spc="0" baseline="0">
                  <a:ln/>
                  <a:solidFill>
                    <a:srgbClr val="17375E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cs typeface="Arial"/>
                  <a:sym typeface="微软雅黑"/>
                  <a:rtl val="0"/>
                </a:rPr>
                <a:t>日</a:t>
              </a:r>
            </a:p>
          </p:txBody>
        </p:sp>
      </p:grpSp>
      <p:sp>
        <p:nvSpPr>
          <p:cNvPr id="63" name="文本框 62">
            <a:extLst>
              <a:ext uri="{FF2B5EF4-FFF2-40B4-BE49-F238E27FC236}">
                <a16:creationId xmlns:a16="http://schemas.microsoft.com/office/drawing/2014/main" id="{EDA1E06D-6C7E-8CF1-283B-A883059B4565}"/>
              </a:ext>
            </a:extLst>
          </p:cNvPr>
          <p:cNvSpPr txBox="1"/>
          <p:nvPr/>
        </p:nvSpPr>
        <p:spPr>
          <a:xfrm>
            <a:off x="11338560" y="6418580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5 / 19</a:t>
            </a:r>
          </a:p>
        </p:txBody>
      </p:sp>
    </p:spTree>
    <p:extLst>
      <p:ext uri="{BB962C8B-B14F-4D97-AF65-F5344CB8AC3E}">
        <p14:creationId xmlns:p14="http://schemas.microsoft.com/office/powerpoint/2010/main" val="1218211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6EA5AE-FF8A-A884-47AA-DE3777F81D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5EBF87B1-B88A-E96C-218D-B16DE3CECCD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FFC4435D-019B-971A-5173-DAC054650656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3931597-568E-8A4F-C7F0-9612D2740AB7}"/>
              </a:ext>
            </a:extLst>
          </p:cNvPr>
          <p:cNvSpPr txBox="1"/>
          <p:nvPr/>
        </p:nvSpPr>
        <p:spPr>
          <a:xfrm>
            <a:off x="543560" y="271780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需求管理与知识沉淀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359CDB22-4938-BA28-1184-876D4CB367B6}"/>
              </a:ext>
            </a:extLst>
          </p:cNvPr>
          <p:cNvSpPr/>
          <p:nvPr/>
        </p:nvSpPr>
        <p:spPr>
          <a:xfrm>
            <a:off x="635000" y="787400"/>
            <a:ext cx="1778000" cy="38100"/>
          </a:xfrm>
          <a:custGeom>
            <a:avLst/>
            <a:gdLst>
              <a:gd name="connsiteX0" fmla="*/ 0 w 1778000"/>
              <a:gd name="connsiteY0" fmla="*/ 0 h 38100"/>
              <a:gd name="connsiteX1" fmla="*/ 1778000 w 1778000"/>
              <a:gd name="connsiteY1" fmla="*/ 0 h 38100"/>
              <a:gd name="connsiteX2" fmla="*/ 1778000 w 1778000"/>
              <a:gd name="connsiteY2" fmla="*/ 38100 h 38100"/>
              <a:gd name="connsiteX3" fmla="*/ 0 w 1778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8000" h="38100">
                <a:moveTo>
                  <a:pt x="0" y="0"/>
                </a:moveTo>
                <a:lnTo>
                  <a:pt x="1778000" y="0"/>
                </a:lnTo>
                <a:lnTo>
                  <a:pt x="1778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FEF5209F-6F4E-03FC-0D22-D0ED3C1A67AC}"/>
              </a:ext>
            </a:extLst>
          </p:cNvPr>
          <p:cNvSpPr/>
          <p:nvPr/>
        </p:nvSpPr>
        <p:spPr>
          <a:xfrm>
            <a:off x="508000" y="1344141"/>
            <a:ext cx="5334000" cy="4191001"/>
          </a:xfrm>
          <a:prstGeom prst="roundRect">
            <a:avLst>
              <a:gd name="adj" fmla="val 3289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F8A7F14A-F625-B152-39DB-68FCCE3A4570}"/>
              </a:ext>
            </a:extLst>
          </p:cNvPr>
          <p:cNvSpPr/>
          <p:nvPr/>
        </p:nvSpPr>
        <p:spPr>
          <a:xfrm>
            <a:off x="635000" y="1471142"/>
            <a:ext cx="2540000" cy="4445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3677604-8653-47A9-81B1-0B0AF4F63379}"/>
              </a:ext>
            </a:extLst>
          </p:cNvPr>
          <p:cNvSpPr txBox="1"/>
          <p:nvPr/>
        </p:nvSpPr>
        <p:spPr>
          <a:xfrm>
            <a:off x="1137265" y="1492216"/>
            <a:ext cx="1443157" cy="37457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需求条目管理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8F74B1A4-658B-F4EE-DB5F-CEA2A63FFBFF}"/>
              </a:ext>
            </a:extLst>
          </p:cNvPr>
          <p:cNvSpPr/>
          <p:nvPr/>
        </p:nvSpPr>
        <p:spPr>
          <a:xfrm>
            <a:off x="762000" y="2204998"/>
            <a:ext cx="4953000" cy="571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任意形状 12">
            <a:extLst>
              <a:ext uri="{FF2B5EF4-FFF2-40B4-BE49-F238E27FC236}">
                <a16:creationId xmlns:a16="http://schemas.microsoft.com/office/drawing/2014/main" id="{DA3E1B3B-6BAD-6FDB-21F4-328B2CD81E3C}"/>
              </a:ext>
            </a:extLst>
          </p:cNvPr>
          <p:cNvSpPr/>
          <p:nvPr/>
        </p:nvSpPr>
        <p:spPr>
          <a:xfrm>
            <a:off x="889000" y="2293898"/>
            <a:ext cx="381000" cy="381000"/>
          </a:xfrm>
          <a:custGeom>
            <a:avLst/>
            <a:gdLst>
              <a:gd name="connsiteX0" fmla="*/ 381000 w 381000"/>
              <a:gd name="connsiteY0" fmla="*/ 190500 h 381000"/>
              <a:gd name="connsiteX1" fmla="*/ 190500 w 381000"/>
              <a:gd name="connsiteY1" fmla="*/ 381000 h 381000"/>
              <a:gd name="connsiteX2" fmla="*/ 0 w 381000"/>
              <a:gd name="connsiteY2" fmla="*/ 190500 h 381000"/>
              <a:gd name="connsiteX3" fmla="*/ 190500 w 381000"/>
              <a:gd name="connsiteY3" fmla="*/ 0 h 381000"/>
              <a:gd name="connsiteX4" fmla="*/ 381000 w 381000"/>
              <a:gd name="connsiteY4" fmla="*/ 1905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381000">
                <a:moveTo>
                  <a:pt x="381000" y="190500"/>
                </a:moveTo>
                <a:cubicBezTo>
                  <a:pt x="381000" y="295710"/>
                  <a:pt x="295710" y="381000"/>
                  <a:pt x="190500" y="381000"/>
                </a:cubicBezTo>
                <a:cubicBezTo>
                  <a:pt x="85290" y="381000"/>
                  <a:pt x="0" y="295710"/>
                  <a:pt x="0" y="190500"/>
                </a:cubicBezTo>
                <a:cubicBezTo>
                  <a:pt x="0" y="85290"/>
                  <a:pt x="85290" y="0"/>
                  <a:pt x="190500" y="0"/>
                </a:cubicBezTo>
                <a:cubicBezTo>
                  <a:pt x="295710" y="0"/>
                  <a:pt x="381000" y="85290"/>
                  <a:pt x="381000" y="1905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A7014F-71E7-9ED1-A2D9-2A36DF3BC676}"/>
              </a:ext>
            </a:extLst>
          </p:cNvPr>
          <p:cNvSpPr txBox="1"/>
          <p:nvPr/>
        </p:nvSpPr>
        <p:spPr>
          <a:xfrm>
            <a:off x="924903" y="2325064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BF15F6D-006D-A135-4A5D-5C6E506D157C}"/>
              </a:ext>
            </a:extLst>
          </p:cNvPr>
          <p:cNvSpPr txBox="1"/>
          <p:nvPr/>
        </p:nvSpPr>
        <p:spPr>
          <a:xfrm>
            <a:off x="1369060" y="2248178"/>
            <a:ext cx="141577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自然语言录入需求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9DD0B23-D354-BF41-959F-9A9E0DAFEA7D}"/>
              </a:ext>
            </a:extLst>
          </p:cNvPr>
          <p:cNvSpPr txBox="1"/>
          <p:nvPr/>
        </p:nvSpPr>
        <p:spPr>
          <a:xfrm>
            <a:off x="1369060" y="2502178"/>
            <a:ext cx="23006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支持原始格式保留，避免信息丢失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E8A2CD7-942F-5E85-A076-7C1970AB5BDC}"/>
              </a:ext>
            </a:extLst>
          </p:cNvPr>
          <p:cNvSpPr/>
          <p:nvPr/>
        </p:nvSpPr>
        <p:spPr>
          <a:xfrm>
            <a:off x="762000" y="2903498"/>
            <a:ext cx="4953000" cy="571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任意形状 17">
            <a:extLst>
              <a:ext uri="{FF2B5EF4-FFF2-40B4-BE49-F238E27FC236}">
                <a16:creationId xmlns:a16="http://schemas.microsoft.com/office/drawing/2014/main" id="{BB7ACA04-C09E-26ED-BC0C-53DCD0ADEB22}"/>
              </a:ext>
            </a:extLst>
          </p:cNvPr>
          <p:cNvSpPr/>
          <p:nvPr/>
        </p:nvSpPr>
        <p:spPr>
          <a:xfrm>
            <a:off x="889000" y="2992398"/>
            <a:ext cx="381000" cy="381000"/>
          </a:xfrm>
          <a:custGeom>
            <a:avLst/>
            <a:gdLst>
              <a:gd name="connsiteX0" fmla="*/ 381000 w 381000"/>
              <a:gd name="connsiteY0" fmla="*/ 190500 h 381000"/>
              <a:gd name="connsiteX1" fmla="*/ 190500 w 381000"/>
              <a:gd name="connsiteY1" fmla="*/ 381000 h 381000"/>
              <a:gd name="connsiteX2" fmla="*/ 0 w 381000"/>
              <a:gd name="connsiteY2" fmla="*/ 190500 h 381000"/>
              <a:gd name="connsiteX3" fmla="*/ 190500 w 381000"/>
              <a:gd name="connsiteY3" fmla="*/ 0 h 381000"/>
              <a:gd name="connsiteX4" fmla="*/ 381000 w 381000"/>
              <a:gd name="connsiteY4" fmla="*/ 1905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381000">
                <a:moveTo>
                  <a:pt x="381000" y="190500"/>
                </a:moveTo>
                <a:cubicBezTo>
                  <a:pt x="381000" y="295710"/>
                  <a:pt x="295710" y="381000"/>
                  <a:pt x="190500" y="381000"/>
                </a:cubicBezTo>
                <a:cubicBezTo>
                  <a:pt x="85290" y="381000"/>
                  <a:pt x="0" y="295710"/>
                  <a:pt x="0" y="190500"/>
                </a:cubicBezTo>
                <a:cubicBezTo>
                  <a:pt x="0" y="85290"/>
                  <a:pt x="85290" y="0"/>
                  <a:pt x="190500" y="0"/>
                </a:cubicBezTo>
                <a:cubicBezTo>
                  <a:pt x="295710" y="0"/>
                  <a:pt x="381000" y="85290"/>
                  <a:pt x="381000" y="1905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8E1FDD2-69ED-9E5C-8299-2AD5BCB7D7D4}"/>
              </a:ext>
            </a:extLst>
          </p:cNvPr>
          <p:cNvSpPr txBox="1"/>
          <p:nvPr/>
        </p:nvSpPr>
        <p:spPr>
          <a:xfrm>
            <a:off x="924903" y="3023564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FF54AD5-2E9A-FC25-5D1B-0454AB9D4DAB}"/>
              </a:ext>
            </a:extLst>
          </p:cNvPr>
          <p:cNvSpPr txBox="1"/>
          <p:nvPr/>
        </p:nvSpPr>
        <p:spPr>
          <a:xfrm>
            <a:off x="1369060" y="2946678"/>
            <a:ext cx="14285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自动拆分与分类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D96C3650-4638-AF45-C5F2-4080ECA0D01F}"/>
              </a:ext>
            </a:extLst>
          </p:cNvPr>
          <p:cNvSpPr txBox="1"/>
          <p:nvPr/>
        </p:nvSpPr>
        <p:spPr>
          <a:xfrm>
            <a:off x="1369060" y="3200678"/>
            <a:ext cx="18774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智能识别功能点与验证要求</a:t>
            </a:r>
          </a:p>
        </p:txBody>
      </p:sp>
      <p:sp>
        <p:nvSpPr>
          <p:cNvPr id="22" name="圆角矩形 21">
            <a:extLst>
              <a:ext uri="{FF2B5EF4-FFF2-40B4-BE49-F238E27FC236}">
                <a16:creationId xmlns:a16="http://schemas.microsoft.com/office/drawing/2014/main" id="{4E1C63B4-AC27-1F12-382E-46894531DAF1}"/>
              </a:ext>
            </a:extLst>
          </p:cNvPr>
          <p:cNvSpPr/>
          <p:nvPr/>
        </p:nvSpPr>
        <p:spPr>
          <a:xfrm>
            <a:off x="762000" y="3601998"/>
            <a:ext cx="4953000" cy="571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任意形状 22">
            <a:extLst>
              <a:ext uri="{FF2B5EF4-FFF2-40B4-BE49-F238E27FC236}">
                <a16:creationId xmlns:a16="http://schemas.microsoft.com/office/drawing/2014/main" id="{ACF6BEB4-56DB-48D4-FE05-1A9EF9191D58}"/>
              </a:ext>
            </a:extLst>
          </p:cNvPr>
          <p:cNvSpPr/>
          <p:nvPr/>
        </p:nvSpPr>
        <p:spPr>
          <a:xfrm>
            <a:off x="889000" y="3690898"/>
            <a:ext cx="381000" cy="381000"/>
          </a:xfrm>
          <a:custGeom>
            <a:avLst/>
            <a:gdLst>
              <a:gd name="connsiteX0" fmla="*/ 381000 w 381000"/>
              <a:gd name="connsiteY0" fmla="*/ 190500 h 381000"/>
              <a:gd name="connsiteX1" fmla="*/ 190500 w 381000"/>
              <a:gd name="connsiteY1" fmla="*/ 381000 h 381000"/>
              <a:gd name="connsiteX2" fmla="*/ 0 w 381000"/>
              <a:gd name="connsiteY2" fmla="*/ 190500 h 381000"/>
              <a:gd name="connsiteX3" fmla="*/ 190500 w 381000"/>
              <a:gd name="connsiteY3" fmla="*/ 0 h 381000"/>
              <a:gd name="connsiteX4" fmla="*/ 381000 w 381000"/>
              <a:gd name="connsiteY4" fmla="*/ 1905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381000">
                <a:moveTo>
                  <a:pt x="381000" y="190500"/>
                </a:moveTo>
                <a:cubicBezTo>
                  <a:pt x="381000" y="295710"/>
                  <a:pt x="295710" y="381000"/>
                  <a:pt x="190500" y="381000"/>
                </a:cubicBezTo>
                <a:cubicBezTo>
                  <a:pt x="85290" y="381000"/>
                  <a:pt x="0" y="295710"/>
                  <a:pt x="0" y="190500"/>
                </a:cubicBezTo>
                <a:cubicBezTo>
                  <a:pt x="0" y="85290"/>
                  <a:pt x="85290" y="0"/>
                  <a:pt x="190500" y="0"/>
                </a:cubicBezTo>
                <a:cubicBezTo>
                  <a:pt x="295710" y="0"/>
                  <a:pt x="381000" y="85290"/>
                  <a:pt x="381000" y="1905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5460442-D5D4-E9AB-4162-5762A94F7016}"/>
              </a:ext>
            </a:extLst>
          </p:cNvPr>
          <p:cNvSpPr txBox="1"/>
          <p:nvPr/>
        </p:nvSpPr>
        <p:spPr>
          <a:xfrm>
            <a:off x="924903" y="3722064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B0D1F204-963F-E7BC-7954-5A712E41DC39}"/>
              </a:ext>
            </a:extLst>
          </p:cNvPr>
          <p:cNvSpPr txBox="1"/>
          <p:nvPr/>
        </p:nvSpPr>
        <p:spPr>
          <a:xfrm>
            <a:off x="1369060" y="364517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测试视点映射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B6B453B-9976-D8E3-E35F-F2ED581338D1}"/>
              </a:ext>
            </a:extLst>
          </p:cNvPr>
          <p:cNvSpPr txBox="1"/>
          <p:nvPr/>
        </p:nvSpPr>
        <p:spPr>
          <a:xfrm>
            <a:off x="1369060" y="3899178"/>
            <a:ext cx="185820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视点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-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用例的双向追溯</a:t>
            </a: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7EB9D42A-BF83-C91C-48AB-15589115A7E8}"/>
              </a:ext>
            </a:extLst>
          </p:cNvPr>
          <p:cNvSpPr/>
          <p:nvPr/>
        </p:nvSpPr>
        <p:spPr>
          <a:xfrm>
            <a:off x="762000" y="4300498"/>
            <a:ext cx="4953000" cy="5715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10F6EF8B-719F-C986-0995-64D018DAA877}"/>
              </a:ext>
            </a:extLst>
          </p:cNvPr>
          <p:cNvSpPr/>
          <p:nvPr/>
        </p:nvSpPr>
        <p:spPr>
          <a:xfrm>
            <a:off x="889000" y="4389398"/>
            <a:ext cx="381000" cy="381000"/>
          </a:xfrm>
          <a:custGeom>
            <a:avLst/>
            <a:gdLst>
              <a:gd name="connsiteX0" fmla="*/ 381000 w 381000"/>
              <a:gd name="connsiteY0" fmla="*/ 190500 h 381000"/>
              <a:gd name="connsiteX1" fmla="*/ 190500 w 381000"/>
              <a:gd name="connsiteY1" fmla="*/ 381000 h 381000"/>
              <a:gd name="connsiteX2" fmla="*/ 0 w 381000"/>
              <a:gd name="connsiteY2" fmla="*/ 190500 h 381000"/>
              <a:gd name="connsiteX3" fmla="*/ 190500 w 381000"/>
              <a:gd name="connsiteY3" fmla="*/ 0 h 381000"/>
              <a:gd name="connsiteX4" fmla="*/ 381000 w 381000"/>
              <a:gd name="connsiteY4" fmla="*/ 190500 h 38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000" h="381000">
                <a:moveTo>
                  <a:pt x="381000" y="190500"/>
                </a:moveTo>
                <a:cubicBezTo>
                  <a:pt x="381000" y="295710"/>
                  <a:pt x="295710" y="381000"/>
                  <a:pt x="190500" y="381000"/>
                </a:cubicBezTo>
                <a:cubicBezTo>
                  <a:pt x="85290" y="381000"/>
                  <a:pt x="0" y="295710"/>
                  <a:pt x="0" y="190500"/>
                </a:cubicBezTo>
                <a:cubicBezTo>
                  <a:pt x="0" y="85290"/>
                  <a:pt x="85290" y="0"/>
                  <a:pt x="190500" y="0"/>
                </a:cubicBezTo>
                <a:cubicBezTo>
                  <a:pt x="295710" y="0"/>
                  <a:pt x="381000" y="85290"/>
                  <a:pt x="381000" y="190500"/>
                </a:cubicBezTo>
                <a:close/>
              </a:path>
            </a:pathLst>
          </a:cu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1464AA3B-953A-BE09-2072-5904D73D0F9A}"/>
              </a:ext>
            </a:extLst>
          </p:cNvPr>
          <p:cNvSpPr txBox="1"/>
          <p:nvPr/>
        </p:nvSpPr>
        <p:spPr>
          <a:xfrm>
            <a:off x="924903" y="4420564"/>
            <a:ext cx="3048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4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360A985-D2B2-ABEF-389D-858A07B0CD12}"/>
              </a:ext>
            </a:extLst>
          </p:cNvPr>
          <p:cNvSpPr txBox="1"/>
          <p:nvPr/>
        </p:nvSpPr>
        <p:spPr>
          <a:xfrm>
            <a:off x="1369060" y="434367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人工评审确认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43905F61-395B-370F-F5CD-CD898BF8B4D4}"/>
              </a:ext>
            </a:extLst>
          </p:cNvPr>
          <p:cNvSpPr txBox="1"/>
          <p:nvPr/>
        </p:nvSpPr>
        <p:spPr>
          <a:xfrm>
            <a:off x="1369060" y="4597678"/>
            <a:ext cx="19816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生成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+</a:t>
            </a:r>
            <a:r>
              <a:rPr lang="zh-CN" altLang="en-US" sz="11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人工审核的协作模式</a:t>
            </a:r>
          </a:p>
        </p:txBody>
      </p:sp>
      <p:sp>
        <p:nvSpPr>
          <p:cNvPr id="32" name="圆角矩形 31">
            <a:extLst>
              <a:ext uri="{FF2B5EF4-FFF2-40B4-BE49-F238E27FC236}">
                <a16:creationId xmlns:a16="http://schemas.microsoft.com/office/drawing/2014/main" id="{8F838051-0D41-7070-7B86-181521EAA1FA}"/>
              </a:ext>
            </a:extLst>
          </p:cNvPr>
          <p:cNvSpPr/>
          <p:nvPr/>
        </p:nvSpPr>
        <p:spPr>
          <a:xfrm>
            <a:off x="6350000" y="1344142"/>
            <a:ext cx="5334000" cy="4191000"/>
          </a:xfrm>
          <a:prstGeom prst="roundRect">
            <a:avLst>
              <a:gd name="adj" fmla="val 3289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BA3EFD43-9B3A-598F-3DC2-53D8A99037C9}"/>
              </a:ext>
            </a:extLst>
          </p:cNvPr>
          <p:cNvSpPr/>
          <p:nvPr/>
        </p:nvSpPr>
        <p:spPr>
          <a:xfrm>
            <a:off x="6477000" y="1471142"/>
            <a:ext cx="2540000" cy="444500"/>
          </a:xfrm>
          <a:prstGeom prst="roundRect">
            <a:avLst/>
          </a:prstGeom>
          <a:solidFill>
            <a:srgbClr val="17375E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EA0502F-43BD-838A-D919-AA24F43868FC}"/>
              </a:ext>
            </a:extLst>
          </p:cNvPr>
          <p:cNvSpPr txBox="1"/>
          <p:nvPr/>
        </p:nvSpPr>
        <p:spPr>
          <a:xfrm>
            <a:off x="6979265" y="1492216"/>
            <a:ext cx="1443157" cy="37457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知识沉淀模式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E1E6D326-C3BD-2358-3B7A-D937D3D11AEB}"/>
              </a:ext>
            </a:extLst>
          </p:cNvPr>
          <p:cNvSpPr/>
          <p:nvPr/>
        </p:nvSpPr>
        <p:spPr>
          <a:xfrm>
            <a:off x="7112000" y="2169642"/>
            <a:ext cx="3810000" cy="889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5BB2F3C-0828-BD9E-6A8A-EFCC020A0853}"/>
              </a:ext>
            </a:extLst>
          </p:cNvPr>
          <p:cNvSpPr txBox="1"/>
          <p:nvPr/>
        </p:nvSpPr>
        <p:spPr>
          <a:xfrm>
            <a:off x="8227060" y="2352522"/>
            <a:ext cx="1635015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需求条目</a:t>
            </a:r>
            <a:r>
              <a:rPr lang="zh-CN" altLang="en-US" sz="12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+ </a:t>
            </a:r>
            <a:r>
              <a:rPr lang="zh-CN" altLang="en-US" sz="1200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测试视点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2C47676A-D026-848B-EDD8-FE64271017F3}"/>
              </a:ext>
            </a:extLst>
          </p:cNvPr>
          <p:cNvSpPr txBox="1"/>
          <p:nvPr/>
        </p:nvSpPr>
        <p:spPr>
          <a:xfrm>
            <a:off x="8227060" y="2631922"/>
            <a:ext cx="1681951" cy="280928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形成可复用的测试知识库</a:t>
            </a:r>
          </a:p>
        </p:txBody>
      </p:sp>
      <p:sp>
        <p:nvSpPr>
          <p:cNvPr id="38" name="下箭头 37">
            <a:extLst>
              <a:ext uri="{FF2B5EF4-FFF2-40B4-BE49-F238E27FC236}">
                <a16:creationId xmlns:a16="http://schemas.microsoft.com/office/drawing/2014/main" id="{59DBB672-655F-5A29-82D4-5CFA910EE602}"/>
              </a:ext>
            </a:extLst>
          </p:cNvPr>
          <p:cNvSpPr/>
          <p:nvPr/>
        </p:nvSpPr>
        <p:spPr>
          <a:xfrm>
            <a:off x="8826500" y="3185642"/>
            <a:ext cx="381000" cy="346213"/>
          </a:xfrm>
          <a:prstGeom prst="down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圆角矩形 38">
            <a:extLst>
              <a:ext uri="{FF2B5EF4-FFF2-40B4-BE49-F238E27FC236}">
                <a16:creationId xmlns:a16="http://schemas.microsoft.com/office/drawing/2014/main" id="{5DE86BED-5962-04B5-69C5-AFF3164238C0}"/>
              </a:ext>
            </a:extLst>
          </p:cNvPr>
          <p:cNvSpPr/>
          <p:nvPr/>
        </p:nvSpPr>
        <p:spPr>
          <a:xfrm>
            <a:off x="7112000" y="3633572"/>
            <a:ext cx="3810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C9D7D0B9-6CDA-1B30-C519-CC64C16EE83D}"/>
              </a:ext>
            </a:extLst>
          </p:cNvPr>
          <p:cNvSpPr txBox="1"/>
          <p:nvPr/>
        </p:nvSpPr>
        <p:spPr>
          <a:xfrm>
            <a:off x="8042910" y="3816452"/>
            <a:ext cx="1918642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Single Source of Truth</a:t>
            </a:r>
          </a:p>
        </p:txBody>
      </p:sp>
      <p:sp>
        <p:nvSpPr>
          <p:cNvPr id="41" name="下箭头 40">
            <a:extLst>
              <a:ext uri="{FF2B5EF4-FFF2-40B4-BE49-F238E27FC236}">
                <a16:creationId xmlns:a16="http://schemas.microsoft.com/office/drawing/2014/main" id="{9236ECCC-8904-F4DA-4711-73316B71A0AA}"/>
              </a:ext>
            </a:extLst>
          </p:cNvPr>
          <p:cNvSpPr/>
          <p:nvPr/>
        </p:nvSpPr>
        <p:spPr>
          <a:xfrm>
            <a:off x="8826500" y="4370858"/>
            <a:ext cx="381000" cy="346213"/>
          </a:xfrm>
          <a:prstGeom prst="downArrow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F47AEAC6-17F0-075F-11B4-B4221024B2BC}"/>
              </a:ext>
            </a:extLst>
          </p:cNvPr>
          <p:cNvSpPr/>
          <p:nvPr/>
        </p:nvSpPr>
        <p:spPr>
          <a:xfrm>
            <a:off x="7112000" y="4830637"/>
            <a:ext cx="1778000" cy="508000"/>
          </a:xfrm>
          <a:prstGeom prst="roundRect">
            <a:avLst/>
          </a:pr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111CAC37-ECD5-CB9E-1A8F-738DD776C155}"/>
              </a:ext>
            </a:extLst>
          </p:cNvPr>
          <p:cNvSpPr txBox="1"/>
          <p:nvPr/>
        </p:nvSpPr>
        <p:spPr>
          <a:xfrm>
            <a:off x="7490460" y="4962717"/>
            <a:ext cx="1050994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版本迭代继承</a:t>
            </a:r>
          </a:p>
        </p:txBody>
      </p:sp>
      <p:sp>
        <p:nvSpPr>
          <p:cNvPr id="44" name="圆角矩形 43">
            <a:extLst>
              <a:ext uri="{FF2B5EF4-FFF2-40B4-BE49-F238E27FC236}">
                <a16:creationId xmlns:a16="http://schemas.microsoft.com/office/drawing/2014/main" id="{1BF1DAF8-EAB2-7FB9-FB03-440043DEAB5E}"/>
              </a:ext>
            </a:extLst>
          </p:cNvPr>
          <p:cNvSpPr/>
          <p:nvPr/>
        </p:nvSpPr>
        <p:spPr>
          <a:xfrm>
            <a:off x="9144000" y="4830637"/>
            <a:ext cx="1778000" cy="508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44E99A83-0B62-F011-541D-55378827898E}"/>
              </a:ext>
            </a:extLst>
          </p:cNvPr>
          <p:cNvSpPr txBox="1"/>
          <p:nvPr/>
        </p:nvSpPr>
        <p:spPr>
          <a:xfrm>
            <a:off x="9592310" y="4962717"/>
            <a:ext cx="915809" cy="289441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跨项目复用</a:t>
            </a: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63768AA5-C464-79C8-8539-643475BB8609}"/>
              </a:ext>
            </a:extLst>
          </p:cNvPr>
          <p:cNvSpPr/>
          <p:nvPr/>
        </p:nvSpPr>
        <p:spPr>
          <a:xfrm>
            <a:off x="508000" y="5842000"/>
            <a:ext cx="11176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04B3AF36-503A-E212-E7AF-C69A7DBD2ED3}"/>
              </a:ext>
            </a:extLst>
          </p:cNvPr>
          <p:cNvSpPr txBox="1"/>
          <p:nvPr/>
        </p:nvSpPr>
        <p:spPr>
          <a:xfrm>
            <a:off x="2956560" y="6024880"/>
            <a:ext cx="72218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💡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核心价值：让测试知识从散落在文档中变为结构化、可查询、可追溯的资产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2DA3D8C1-0A6E-D2FA-382F-9BB865153546}"/>
              </a:ext>
            </a:extLst>
          </p:cNvPr>
          <p:cNvSpPr txBox="1"/>
          <p:nvPr/>
        </p:nvSpPr>
        <p:spPr>
          <a:xfrm>
            <a:off x="11338560" y="6418580"/>
            <a:ext cx="638933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6 / 19</a:t>
            </a:r>
          </a:p>
        </p:txBody>
      </p:sp>
    </p:spTree>
    <p:extLst>
      <p:ext uri="{BB962C8B-B14F-4D97-AF65-F5344CB8AC3E}">
        <p14:creationId xmlns:p14="http://schemas.microsoft.com/office/powerpoint/2010/main" val="3935370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ADCB2E-5324-8771-45A9-10C43AE27F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395B1BE1-6ED2-4B7A-C519-0B37F4F6448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498DCCDB-6704-518F-882F-F75BD8B876CA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2010B49-10CA-B7F3-19D1-DDAD2B1A045F}"/>
              </a:ext>
            </a:extLst>
          </p:cNvPr>
          <p:cNvSpPr txBox="1"/>
          <p:nvPr/>
        </p:nvSpPr>
        <p:spPr>
          <a:xfrm>
            <a:off x="543560" y="271780"/>
            <a:ext cx="23647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辅助测试设计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C05E158B-0DA9-58DA-683C-22707ECD547D}"/>
              </a:ext>
            </a:extLst>
          </p:cNvPr>
          <p:cNvSpPr/>
          <p:nvPr/>
        </p:nvSpPr>
        <p:spPr>
          <a:xfrm>
            <a:off x="635000" y="787400"/>
            <a:ext cx="1524000" cy="38100"/>
          </a:xfrm>
          <a:custGeom>
            <a:avLst/>
            <a:gdLst>
              <a:gd name="connsiteX0" fmla="*/ 0 w 1524000"/>
              <a:gd name="connsiteY0" fmla="*/ 0 h 38100"/>
              <a:gd name="connsiteX1" fmla="*/ 1524000 w 1524000"/>
              <a:gd name="connsiteY1" fmla="*/ 0 h 38100"/>
              <a:gd name="connsiteX2" fmla="*/ 1524000 w 1524000"/>
              <a:gd name="connsiteY2" fmla="*/ 38100 h 38100"/>
              <a:gd name="connsiteX3" fmla="*/ 0 w 1524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24000" h="38100">
                <a:moveTo>
                  <a:pt x="0" y="0"/>
                </a:moveTo>
                <a:lnTo>
                  <a:pt x="1524000" y="0"/>
                </a:lnTo>
                <a:lnTo>
                  <a:pt x="1524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E82F9F68-8F2D-9694-6874-02FB1D2DAA73}"/>
              </a:ext>
            </a:extLst>
          </p:cNvPr>
          <p:cNvSpPr/>
          <p:nvPr/>
        </p:nvSpPr>
        <p:spPr>
          <a:xfrm>
            <a:off x="508000" y="1397000"/>
            <a:ext cx="2286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98D7BC87-D415-7EF3-561C-60D94A27DFC3}"/>
              </a:ext>
            </a:extLst>
          </p:cNvPr>
          <p:cNvSpPr/>
          <p:nvPr/>
        </p:nvSpPr>
        <p:spPr>
          <a:xfrm>
            <a:off x="1308786" y="1497571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0"/>
                  <a:pt x="492850" y="635000"/>
                  <a:pt x="317500" y="635000"/>
                </a:cubicBezTo>
                <a:cubicBezTo>
                  <a:pt x="142150" y="635000"/>
                  <a:pt x="0" y="492850"/>
                  <a:pt x="0" y="317500"/>
                </a:cubicBezTo>
                <a:cubicBezTo>
                  <a:pt x="0" y="142150"/>
                  <a:pt x="142150" y="0"/>
                  <a:pt x="317500" y="0"/>
                </a:cubicBezTo>
                <a:cubicBezTo>
                  <a:pt x="492850" y="0"/>
                  <a:pt x="635000" y="142150"/>
                  <a:pt x="635000" y="3175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68B9E53-49E0-28EA-3DFA-1B2BED05C569}"/>
              </a:ext>
            </a:extLst>
          </p:cNvPr>
          <p:cNvSpPr txBox="1"/>
          <p:nvPr/>
        </p:nvSpPr>
        <p:spPr>
          <a:xfrm>
            <a:off x="1383132" y="162930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334365B-06BD-87BB-CBF8-279E1F149574}"/>
              </a:ext>
            </a:extLst>
          </p:cNvPr>
          <p:cNvSpPr txBox="1"/>
          <p:nvPr/>
        </p:nvSpPr>
        <p:spPr>
          <a:xfrm>
            <a:off x="1001446" y="2124951"/>
            <a:ext cx="12618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输入需求或视点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D49CEF9-476F-C7EF-4B23-E98F5E25601F}"/>
              </a:ext>
            </a:extLst>
          </p:cNvPr>
          <p:cNvSpPr txBox="1"/>
          <p:nvPr/>
        </p:nvSpPr>
        <p:spPr>
          <a:xfrm>
            <a:off x="1153846" y="2378951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自然语言描述</a:t>
            </a:r>
          </a:p>
        </p:txBody>
      </p:sp>
      <p:sp>
        <p:nvSpPr>
          <p:cNvPr id="14" name="右箭头 13">
            <a:extLst>
              <a:ext uri="{FF2B5EF4-FFF2-40B4-BE49-F238E27FC236}">
                <a16:creationId xmlns:a16="http://schemas.microsoft.com/office/drawing/2014/main" id="{E50D6F0E-0B36-1344-D7BB-E554FC1D8B46}"/>
              </a:ext>
            </a:extLst>
          </p:cNvPr>
          <p:cNvSpPr/>
          <p:nvPr/>
        </p:nvSpPr>
        <p:spPr>
          <a:xfrm>
            <a:off x="2896286" y="1942071"/>
            <a:ext cx="6350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5C4A9065-9677-E35F-CA53-EF39408FA968}"/>
              </a:ext>
            </a:extLst>
          </p:cNvPr>
          <p:cNvSpPr/>
          <p:nvPr/>
        </p:nvSpPr>
        <p:spPr>
          <a:xfrm>
            <a:off x="3683000" y="1397000"/>
            <a:ext cx="2286000" cy="12700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3A9562C9-43FE-6FBD-7B9F-612C4206118A}"/>
              </a:ext>
            </a:extLst>
          </p:cNvPr>
          <p:cNvSpPr/>
          <p:nvPr/>
        </p:nvSpPr>
        <p:spPr>
          <a:xfrm>
            <a:off x="4483786" y="1497571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0"/>
                  <a:pt x="492851" y="635000"/>
                  <a:pt x="317500" y="635000"/>
                </a:cubicBezTo>
                <a:cubicBezTo>
                  <a:pt x="142149" y="635000"/>
                  <a:pt x="0" y="492850"/>
                  <a:pt x="0" y="317500"/>
                </a:cubicBezTo>
                <a:cubicBezTo>
                  <a:pt x="0" y="142150"/>
                  <a:pt x="142149" y="0"/>
                  <a:pt x="317500" y="0"/>
                </a:cubicBezTo>
                <a:cubicBezTo>
                  <a:pt x="492851" y="0"/>
                  <a:pt x="635000" y="142150"/>
                  <a:pt x="635000" y="3175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3873828B-AC59-3003-02A4-257EDA42EA4A}"/>
              </a:ext>
            </a:extLst>
          </p:cNvPr>
          <p:cNvSpPr txBox="1"/>
          <p:nvPr/>
        </p:nvSpPr>
        <p:spPr>
          <a:xfrm>
            <a:off x="4558132" y="162930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🤖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26A1850-DE9A-A201-9990-2F8D2E7586C5}"/>
              </a:ext>
            </a:extLst>
          </p:cNvPr>
          <p:cNvSpPr txBox="1"/>
          <p:nvPr/>
        </p:nvSpPr>
        <p:spPr>
          <a:xfrm>
            <a:off x="4252646" y="2124951"/>
            <a:ext cx="112082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分析与生成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95A8A4D7-F069-6D78-A0E8-24A923AFE940}"/>
              </a:ext>
            </a:extLst>
          </p:cNvPr>
          <p:cNvSpPr txBox="1"/>
          <p:nvPr/>
        </p:nvSpPr>
        <p:spPr>
          <a:xfrm>
            <a:off x="4201846" y="2378951"/>
            <a:ext cx="12618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智能测试设计引擎</a:t>
            </a:r>
          </a:p>
        </p:txBody>
      </p:sp>
      <p:sp>
        <p:nvSpPr>
          <p:cNvPr id="20" name="右箭头 19">
            <a:extLst>
              <a:ext uri="{FF2B5EF4-FFF2-40B4-BE49-F238E27FC236}">
                <a16:creationId xmlns:a16="http://schemas.microsoft.com/office/drawing/2014/main" id="{D34043F7-2144-D8FD-05D5-66D9B85373DD}"/>
              </a:ext>
            </a:extLst>
          </p:cNvPr>
          <p:cNvSpPr/>
          <p:nvPr/>
        </p:nvSpPr>
        <p:spPr>
          <a:xfrm>
            <a:off x="6071286" y="1942071"/>
            <a:ext cx="6350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CC712C74-CA02-FB3C-624A-F52C1A4F2136}"/>
              </a:ext>
            </a:extLst>
          </p:cNvPr>
          <p:cNvSpPr/>
          <p:nvPr/>
        </p:nvSpPr>
        <p:spPr>
          <a:xfrm>
            <a:off x="6858000" y="1397000"/>
            <a:ext cx="2286000" cy="1270000"/>
          </a:xfrm>
          <a:prstGeom prst="roundRect">
            <a:avLst/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任意形状 21">
            <a:extLst>
              <a:ext uri="{FF2B5EF4-FFF2-40B4-BE49-F238E27FC236}">
                <a16:creationId xmlns:a16="http://schemas.microsoft.com/office/drawing/2014/main" id="{94348183-5E6E-D758-AD6B-A39E2B8F115C}"/>
              </a:ext>
            </a:extLst>
          </p:cNvPr>
          <p:cNvSpPr/>
          <p:nvPr/>
        </p:nvSpPr>
        <p:spPr>
          <a:xfrm>
            <a:off x="7658786" y="1497571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0"/>
                  <a:pt x="492851" y="635000"/>
                  <a:pt x="317500" y="635000"/>
                </a:cubicBezTo>
                <a:cubicBezTo>
                  <a:pt x="142149" y="635000"/>
                  <a:pt x="0" y="492850"/>
                  <a:pt x="0" y="317500"/>
                </a:cubicBezTo>
                <a:cubicBezTo>
                  <a:pt x="0" y="142150"/>
                  <a:pt x="142149" y="0"/>
                  <a:pt x="317500" y="0"/>
                </a:cubicBezTo>
                <a:cubicBezTo>
                  <a:pt x="492851" y="0"/>
                  <a:pt x="635000" y="142150"/>
                  <a:pt x="635000" y="3175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E29B0808-A8AA-F25C-DC1B-ED9B626CFE9F}"/>
              </a:ext>
            </a:extLst>
          </p:cNvPr>
          <p:cNvSpPr txBox="1"/>
          <p:nvPr/>
        </p:nvSpPr>
        <p:spPr>
          <a:xfrm>
            <a:off x="7733132" y="162930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📝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5C96692-A626-C75B-4C72-455C08BC8905}"/>
              </a:ext>
            </a:extLst>
          </p:cNvPr>
          <p:cNvSpPr txBox="1"/>
          <p:nvPr/>
        </p:nvSpPr>
        <p:spPr>
          <a:xfrm>
            <a:off x="7427646" y="212495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测试用例输出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4E447DB4-5270-A12D-6477-ABF6C7F37752}"/>
              </a:ext>
            </a:extLst>
          </p:cNvPr>
          <p:cNvSpPr txBox="1"/>
          <p:nvPr/>
        </p:nvSpPr>
        <p:spPr>
          <a:xfrm>
            <a:off x="7567346" y="2378951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结构化用例</a:t>
            </a:r>
          </a:p>
        </p:txBody>
      </p:sp>
      <p:sp>
        <p:nvSpPr>
          <p:cNvPr id="26" name="右箭头 25">
            <a:extLst>
              <a:ext uri="{FF2B5EF4-FFF2-40B4-BE49-F238E27FC236}">
                <a16:creationId xmlns:a16="http://schemas.microsoft.com/office/drawing/2014/main" id="{F7854A95-3362-3241-B2FA-D6386092BC27}"/>
              </a:ext>
            </a:extLst>
          </p:cNvPr>
          <p:cNvSpPr/>
          <p:nvPr/>
        </p:nvSpPr>
        <p:spPr>
          <a:xfrm>
            <a:off x="9246286" y="1942071"/>
            <a:ext cx="635000" cy="254000"/>
          </a:xfrm>
          <a:prstGeom prst="rightArrow">
            <a:avLst/>
          </a:pr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圆角矩形 26">
            <a:extLst>
              <a:ext uri="{FF2B5EF4-FFF2-40B4-BE49-F238E27FC236}">
                <a16:creationId xmlns:a16="http://schemas.microsoft.com/office/drawing/2014/main" id="{679EB744-2462-66D5-8F39-320025A5E517}"/>
              </a:ext>
            </a:extLst>
          </p:cNvPr>
          <p:cNvSpPr/>
          <p:nvPr/>
        </p:nvSpPr>
        <p:spPr>
          <a:xfrm>
            <a:off x="10033000" y="1397000"/>
            <a:ext cx="1651000" cy="127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7ECB9104-672B-00A7-102C-D3385B4C4EAB}"/>
              </a:ext>
            </a:extLst>
          </p:cNvPr>
          <p:cNvSpPr/>
          <p:nvPr/>
        </p:nvSpPr>
        <p:spPr>
          <a:xfrm>
            <a:off x="10516286" y="1497571"/>
            <a:ext cx="635000" cy="635000"/>
          </a:xfrm>
          <a:custGeom>
            <a:avLst/>
            <a:gdLst>
              <a:gd name="connsiteX0" fmla="*/ 635000 w 635000"/>
              <a:gd name="connsiteY0" fmla="*/ 317500 h 635000"/>
              <a:gd name="connsiteX1" fmla="*/ 317500 w 635000"/>
              <a:gd name="connsiteY1" fmla="*/ 635000 h 635000"/>
              <a:gd name="connsiteX2" fmla="*/ 0 w 635000"/>
              <a:gd name="connsiteY2" fmla="*/ 317500 h 635000"/>
              <a:gd name="connsiteX3" fmla="*/ 317500 w 635000"/>
              <a:gd name="connsiteY3" fmla="*/ 0 h 635000"/>
              <a:gd name="connsiteX4" fmla="*/ 635000 w 635000"/>
              <a:gd name="connsiteY4" fmla="*/ 317500 h 635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5000" h="635000">
                <a:moveTo>
                  <a:pt x="635000" y="317500"/>
                </a:moveTo>
                <a:cubicBezTo>
                  <a:pt x="635000" y="492850"/>
                  <a:pt x="492851" y="635000"/>
                  <a:pt x="317500" y="635000"/>
                </a:cubicBezTo>
                <a:cubicBezTo>
                  <a:pt x="142149" y="635000"/>
                  <a:pt x="0" y="492850"/>
                  <a:pt x="0" y="317500"/>
                </a:cubicBezTo>
                <a:cubicBezTo>
                  <a:pt x="0" y="142150"/>
                  <a:pt x="142149" y="0"/>
                  <a:pt x="317500" y="0"/>
                </a:cubicBezTo>
                <a:cubicBezTo>
                  <a:pt x="492851" y="0"/>
                  <a:pt x="635000" y="142150"/>
                  <a:pt x="635000" y="317500"/>
                </a:cubicBezTo>
                <a:close/>
              </a:path>
            </a:pathLst>
          </a:custGeom>
          <a:solidFill>
            <a:srgbClr val="9C549D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51F8A1D-C51B-A80F-DF05-6F31F4A5AFB5}"/>
              </a:ext>
            </a:extLst>
          </p:cNvPr>
          <p:cNvSpPr txBox="1"/>
          <p:nvPr/>
        </p:nvSpPr>
        <p:spPr>
          <a:xfrm>
            <a:off x="10590632" y="1629308"/>
            <a:ext cx="49244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✅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FD7CB0C-A938-D3FB-2890-80ACC7E7F40D}"/>
              </a:ext>
            </a:extLst>
          </p:cNvPr>
          <p:cNvSpPr txBox="1"/>
          <p:nvPr/>
        </p:nvSpPr>
        <p:spPr>
          <a:xfrm>
            <a:off x="10437546" y="2124951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9C549D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人工审核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FC6BCE2-FF4E-B017-8E0C-CDBA70EEB2BA}"/>
              </a:ext>
            </a:extLst>
          </p:cNvPr>
          <p:cNvSpPr txBox="1"/>
          <p:nvPr/>
        </p:nvSpPr>
        <p:spPr>
          <a:xfrm>
            <a:off x="10488346" y="2378951"/>
            <a:ext cx="72327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确认发布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453EFCAF-709B-BBD6-762F-61C98BAE4E5D}"/>
              </a:ext>
            </a:extLst>
          </p:cNvPr>
          <p:cNvSpPr txBox="1"/>
          <p:nvPr/>
        </p:nvSpPr>
        <p:spPr>
          <a:xfrm>
            <a:off x="543560" y="2926080"/>
            <a:ext cx="20024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测试设计能力</a:t>
            </a:r>
          </a:p>
        </p:txBody>
      </p:sp>
      <p:sp>
        <p:nvSpPr>
          <p:cNvPr id="33" name="任意形状 32">
            <a:extLst>
              <a:ext uri="{FF2B5EF4-FFF2-40B4-BE49-F238E27FC236}">
                <a16:creationId xmlns:a16="http://schemas.microsoft.com/office/drawing/2014/main" id="{79356DC7-C120-9592-571F-357E441A5A6A}"/>
              </a:ext>
            </a:extLst>
          </p:cNvPr>
          <p:cNvSpPr/>
          <p:nvPr/>
        </p:nvSpPr>
        <p:spPr>
          <a:xfrm>
            <a:off x="635000" y="3302000"/>
            <a:ext cx="1905000" cy="12700"/>
          </a:xfrm>
          <a:custGeom>
            <a:avLst/>
            <a:gdLst>
              <a:gd name="connsiteX0" fmla="*/ 0 w 1905000"/>
              <a:gd name="connsiteY0" fmla="*/ 0 h 12700"/>
              <a:gd name="connsiteX1" fmla="*/ 1905000 w 1905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05000" h="12700">
                <a:moveTo>
                  <a:pt x="0" y="0"/>
                </a:moveTo>
                <a:lnTo>
                  <a:pt x="1905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圆角矩形 33">
            <a:extLst>
              <a:ext uri="{FF2B5EF4-FFF2-40B4-BE49-F238E27FC236}">
                <a16:creationId xmlns:a16="http://schemas.microsoft.com/office/drawing/2014/main" id="{95DF0883-C10C-CE78-9B26-D048FD1D976C}"/>
              </a:ext>
            </a:extLst>
          </p:cNvPr>
          <p:cNvSpPr/>
          <p:nvPr/>
        </p:nvSpPr>
        <p:spPr>
          <a:xfrm>
            <a:off x="508000" y="3556000"/>
            <a:ext cx="2540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02CDA6AB-3434-2565-4A22-2472977C0286}"/>
              </a:ext>
            </a:extLst>
          </p:cNvPr>
          <p:cNvSpPr/>
          <p:nvPr/>
        </p:nvSpPr>
        <p:spPr>
          <a:xfrm>
            <a:off x="807998" y="3720071"/>
            <a:ext cx="508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FC6E6B90-5924-77FF-F29B-A4C3E5CA5FBA}"/>
              </a:ext>
            </a:extLst>
          </p:cNvPr>
          <p:cNvSpPr txBox="1"/>
          <p:nvPr/>
        </p:nvSpPr>
        <p:spPr>
          <a:xfrm>
            <a:off x="831544" y="3749865"/>
            <a:ext cx="479544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🧠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CEF48309-95E0-9D98-05A0-92E57CACE1AA}"/>
              </a:ext>
            </a:extLst>
          </p:cNvPr>
          <p:cNvSpPr txBox="1"/>
          <p:nvPr/>
        </p:nvSpPr>
        <p:spPr>
          <a:xfrm>
            <a:off x="1326844" y="3724465"/>
            <a:ext cx="823436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场景分析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C27224C4-612A-3858-9EB9-2A06F88984F5}"/>
              </a:ext>
            </a:extLst>
          </p:cNvPr>
          <p:cNvSpPr txBox="1"/>
          <p:nvPr/>
        </p:nvSpPr>
        <p:spPr>
          <a:xfrm>
            <a:off x="716558" y="4182351"/>
            <a:ext cx="131959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自动识别正常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异常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93301AE6-2401-29BB-D88B-EEB436CFC762}"/>
              </a:ext>
            </a:extLst>
          </p:cNvPr>
          <p:cNvSpPr txBox="1"/>
          <p:nvPr/>
        </p:nvSpPr>
        <p:spPr>
          <a:xfrm>
            <a:off x="716558" y="4372851"/>
            <a:ext cx="13965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边界场景和错误处理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690AE07D-3BFF-7B34-9DA4-0C9BEDAD1F98}"/>
              </a:ext>
            </a:extLst>
          </p:cNvPr>
          <p:cNvSpPr txBox="1"/>
          <p:nvPr/>
        </p:nvSpPr>
        <p:spPr>
          <a:xfrm>
            <a:off x="716558" y="4753851"/>
            <a:ext cx="127470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覆盖率提升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30%+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AACC73C3-35A7-99DF-E964-7358C8B69358}"/>
              </a:ext>
            </a:extLst>
          </p:cNvPr>
          <p:cNvSpPr/>
          <p:nvPr/>
        </p:nvSpPr>
        <p:spPr>
          <a:xfrm>
            <a:off x="3302000" y="3556000"/>
            <a:ext cx="2540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4857EBE-C10D-90AD-6BA0-D4282BF56D6B}"/>
              </a:ext>
            </a:extLst>
          </p:cNvPr>
          <p:cNvSpPr/>
          <p:nvPr/>
        </p:nvSpPr>
        <p:spPr>
          <a:xfrm>
            <a:off x="3601998" y="3720071"/>
            <a:ext cx="508000" cy="381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419D2B04-A0CE-B56A-F4F6-17BE3AD29FE4}"/>
              </a:ext>
            </a:extLst>
          </p:cNvPr>
          <p:cNvSpPr txBox="1"/>
          <p:nvPr/>
        </p:nvSpPr>
        <p:spPr>
          <a:xfrm>
            <a:off x="3625544" y="3749865"/>
            <a:ext cx="479544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📊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728984C-F91C-1E12-3E77-DF1F880634A1}"/>
              </a:ext>
            </a:extLst>
          </p:cNvPr>
          <p:cNvSpPr txBox="1"/>
          <p:nvPr/>
        </p:nvSpPr>
        <p:spPr>
          <a:xfrm>
            <a:off x="4120844" y="3724465"/>
            <a:ext cx="823436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数据生成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92D65C4C-5503-75F8-27F0-77563AE2C48F}"/>
              </a:ext>
            </a:extLst>
          </p:cNvPr>
          <p:cNvSpPr txBox="1"/>
          <p:nvPr/>
        </p:nvSpPr>
        <p:spPr>
          <a:xfrm>
            <a:off x="3510558" y="4182351"/>
            <a:ext cx="12618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自动生成测试数据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954CBBE-31A3-8A5E-349B-65C317FDF051}"/>
              </a:ext>
            </a:extLst>
          </p:cNvPr>
          <p:cNvSpPr txBox="1"/>
          <p:nvPr/>
        </p:nvSpPr>
        <p:spPr>
          <a:xfrm>
            <a:off x="3510558" y="4372851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等价类和边界值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19F0DBC1-9798-B982-52D7-8AA4C75FDEAD}"/>
              </a:ext>
            </a:extLst>
          </p:cNvPr>
          <p:cNvSpPr txBox="1"/>
          <p:nvPr/>
        </p:nvSpPr>
        <p:spPr>
          <a:xfrm>
            <a:off x="3510558" y="4753851"/>
            <a:ext cx="118013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数据准备效率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5x</a:t>
            </a: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B5E59756-EB9E-FDA1-75DD-7D320A5C5188}"/>
              </a:ext>
            </a:extLst>
          </p:cNvPr>
          <p:cNvSpPr/>
          <p:nvPr/>
        </p:nvSpPr>
        <p:spPr>
          <a:xfrm>
            <a:off x="6096000" y="3556000"/>
            <a:ext cx="2540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4A6EDC70-9819-17F8-DD77-A4C05F98627D}"/>
              </a:ext>
            </a:extLst>
          </p:cNvPr>
          <p:cNvSpPr/>
          <p:nvPr/>
        </p:nvSpPr>
        <p:spPr>
          <a:xfrm>
            <a:off x="6395998" y="3720071"/>
            <a:ext cx="508000" cy="381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C0A3FF16-A13D-1883-FFC5-53B41388AEB0}"/>
              </a:ext>
            </a:extLst>
          </p:cNvPr>
          <p:cNvSpPr txBox="1"/>
          <p:nvPr/>
        </p:nvSpPr>
        <p:spPr>
          <a:xfrm>
            <a:off x="6419544" y="3749865"/>
            <a:ext cx="479544" cy="442674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🔗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0D87D19-039B-F22D-03AC-C371FAAB31BF}"/>
              </a:ext>
            </a:extLst>
          </p:cNvPr>
          <p:cNvSpPr txBox="1"/>
          <p:nvPr/>
        </p:nvSpPr>
        <p:spPr>
          <a:xfrm>
            <a:off x="6914844" y="3724465"/>
            <a:ext cx="823436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用例关联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3E9888B0-E90E-5DDF-B9AE-734EC97A7C2B}"/>
              </a:ext>
            </a:extLst>
          </p:cNvPr>
          <p:cNvSpPr txBox="1"/>
          <p:nvPr/>
        </p:nvSpPr>
        <p:spPr>
          <a:xfrm>
            <a:off x="6304558" y="4182351"/>
            <a:ext cx="126188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自动关联需求视点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476C6982-9523-487C-A44F-2B52F6B535D8}"/>
              </a:ext>
            </a:extLst>
          </p:cNvPr>
          <p:cNvSpPr txBox="1"/>
          <p:nvPr/>
        </p:nvSpPr>
        <p:spPr>
          <a:xfrm>
            <a:off x="6304558" y="4372851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建立追溯矩阵</a:t>
            </a: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33BD929E-737F-95A0-725B-5AD211D6F17B}"/>
              </a:ext>
            </a:extLst>
          </p:cNvPr>
          <p:cNvSpPr txBox="1"/>
          <p:nvPr/>
        </p:nvSpPr>
        <p:spPr>
          <a:xfrm>
            <a:off x="6304558" y="4753851"/>
            <a:ext cx="125386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追溯完整性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100%</a:t>
            </a:r>
          </a:p>
        </p:txBody>
      </p:sp>
      <p:sp>
        <p:nvSpPr>
          <p:cNvPr id="55" name="圆角矩形 54">
            <a:extLst>
              <a:ext uri="{FF2B5EF4-FFF2-40B4-BE49-F238E27FC236}">
                <a16:creationId xmlns:a16="http://schemas.microsoft.com/office/drawing/2014/main" id="{0D4933DF-21BA-76F1-6F34-9130F34CD952}"/>
              </a:ext>
            </a:extLst>
          </p:cNvPr>
          <p:cNvSpPr/>
          <p:nvPr/>
        </p:nvSpPr>
        <p:spPr>
          <a:xfrm>
            <a:off x="8890000" y="3556000"/>
            <a:ext cx="2794000" cy="1524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6" name="圆角矩形 55">
            <a:extLst>
              <a:ext uri="{FF2B5EF4-FFF2-40B4-BE49-F238E27FC236}">
                <a16:creationId xmlns:a16="http://schemas.microsoft.com/office/drawing/2014/main" id="{4F3FFDBC-6038-88B8-DF85-40894B253612}"/>
              </a:ext>
            </a:extLst>
          </p:cNvPr>
          <p:cNvSpPr/>
          <p:nvPr/>
        </p:nvSpPr>
        <p:spPr>
          <a:xfrm>
            <a:off x="9189998" y="3720071"/>
            <a:ext cx="508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9BBCCED3-6033-C822-C690-4B2F3A00D5D5}"/>
              </a:ext>
            </a:extLst>
          </p:cNvPr>
          <p:cNvSpPr txBox="1"/>
          <p:nvPr/>
        </p:nvSpPr>
        <p:spPr>
          <a:xfrm>
            <a:off x="9213544" y="3749865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🌐</a:t>
            </a: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119DDA54-41C0-47BE-4222-3718E7B7975A}"/>
              </a:ext>
            </a:extLst>
          </p:cNvPr>
          <p:cNvSpPr txBox="1"/>
          <p:nvPr/>
        </p:nvSpPr>
        <p:spPr>
          <a:xfrm>
            <a:off x="9708844" y="3724465"/>
            <a:ext cx="981789" cy="306467"/>
          </a:xfrm>
          <a:prstGeom prst="round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多语言输出</a:t>
            </a: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AA34E5FD-71C1-1584-4FC6-0F0F688B21D1}"/>
              </a:ext>
            </a:extLst>
          </p:cNvPr>
          <p:cNvSpPr txBox="1"/>
          <p:nvPr/>
        </p:nvSpPr>
        <p:spPr>
          <a:xfrm>
            <a:off x="9098558" y="4182351"/>
            <a:ext cx="124264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支持中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英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日语言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C173E0EE-FF91-2ED1-9E44-664CF62E888E}"/>
              </a:ext>
            </a:extLst>
          </p:cNvPr>
          <p:cNvSpPr txBox="1"/>
          <p:nvPr/>
        </p:nvSpPr>
        <p:spPr>
          <a:xfrm>
            <a:off x="9098558" y="4372851"/>
            <a:ext cx="13965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一次设计多语言用例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3C410837-E5CE-7B82-BCB6-FE2D74DB142C}"/>
              </a:ext>
            </a:extLst>
          </p:cNvPr>
          <p:cNvSpPr txBox="1"/>
          <p:nvPr/>
        </p:nvSpPr>
        <p:spPr>
          <a:xfrm>
            <a:off x="9098558" y="4753851"/>
            <a:ext cx="1309974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翻译成本降低</a:t>
            </a:r>
            <a:r>
              <a:rPr lang="zh-CN" altLang="en-US" sz="1050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80%</a:t>
            </a:r>
          </a:p>
        </p:txBody>
      </p:sp>
      <p:sp>
        <p:nvSpPr>
          <p:cNvPr id="63" name="圆角矩形 62">
            <a:extLst>
              <a:ext uri="{FF2B5EF4-FFF2-40B4-BE49-F238E27FC236}">
                <a16:creationId xmlns:a16="http://schemas.microsoft.com/office/drawing/2014/main" id="{C06D124F-7CE8-8C66-199D-1DA0238BB0CF}"/>
              </a:ext>
            </a:extLst>
          </p:cNvPr>
          <p:cNvSpPr/>
          <p:nvPr/>
        </p:nvSpPr>
        <p:spPr>
          <a:xfrm>
            <a:off x="527290" y="5377342"/>
            <a:ext cx="11176000" cy="1016000"/>
          </a:xfrm>
          <a:prstGeom prst="roundRect">
            <a:avLst/>
          </a:prstGeom>
          <a:gradFill>
            <a:gsLst>
              <a:gs pos="0">
                <a:srgbClr val="005BAC"/>
              </a:gs>
              <a:gs pos="50000">
                <a:srgbClr val="126BB6"/>
              </a:gs>
              <a:gs pos="100000">
                <a:srgbClr val="247BC1"/>
              </a:gs>
            </a:gsLst>
            <a:lin ang="0" scaled="1"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AE0E85E7-6B0B-AD6F-1767-BED58D1CC28B}"/>
              </a:ext>
            </a:extLst>
          </p:cNvPr>
          <p:cNvSpPr txBox="1"/>
          <p:nvPr/>
        </p:nvSpPr>
        <p:spPr>
          <a:xfrm>
            <a:off x="5528310" y="5507267"/>
            <a:ext cx="12763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🎯</a:t>
            </a:r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6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核心优势</a:t>
            </a:r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9F2E1A75-AAE5-C1ED-BBE0-78DE7B2AFF01}"/>
              </a:ext>
            </a:extLst>
          </p:cNvPr>
          <p:cNvSpPr txBox="1"/>
          <p:nvPr/>
        </p:nvSpPr>
        <p:spPr>
          <a:xfrm>
            <a:off x="3064510" y="5913667"/>
            <a:ext cx="614142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负责繁重的分析和生成工作</a:t>
            </a:r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人工专注高价值的评审和决策</a:t>
            </a:r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200" spc="0" baseline="0">
                <a:ln/>
                <a:solidFill>
                  <a:srgbClr val="D3EDFB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效率提升的同时保证质量</a:t>
            </a: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78997B61-74B7-FF7D-5F23-C2EE0026ADF4}"/>
              </a:ext>
            </a:extLst>
          </p:cNvPr>
          <p:cNvSpPr txBox="1"/>
          <p:nvPr/>
        </p:nvSpPr>
        <p:spPr>
          <a:xfrm>
            <a:off x="11338560" y="6418580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7 / 19</a:t>
            </a:r>
          </a:p>
        </p:txBody>
      </p:sp>
    </p:spTree>
    <p:extLst>
      <p:ext uri="{BB962C8B-B14F-4D97-AF65-F5344CB8AC3E}">
        <p14:creationId xmlns:p14="http://schemas.microsoft.com/office/powerpoint/2010/main" val="6481331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BE1C1-13C6-5734-7FCE-BF8CA4791F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7A7A9340-3682-C364-CBFB-1A8C8E5D3547}"/>
              </a:ext>
            </a:extLst>
          </p:cNvPr>
          <p:cNvSpPr/>
          <p:nvPr/>
        </p:nvSpPr>
        <p:spPr>
          <a:xfrm>
            <a:off x="0" y="0"/>
            <a:ext cx="12192000" cy="66449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DB927E66-295D-8479-90C5-2049A01643DA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73670B6-CA66-8FE1-D644-03F097F9F168}"/>
              </a:ext>
            </a:extLst>
          </p:cNvPr>
          <p:cNvSpPr txBox="1"/>
          <p:nvPr/>
        </p:nvSpPr>
        <p:spPr>
          <a:xfrm>
            <a:off x="543560" y="271780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测试用例管理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A42EEA9A-D387-20AC-7B7E-B33D8848B168}"/>
              </a:ext>
            </a:extLst>
          </p:cNvPr>
          <p:cNvSpPr/>
          <p:nvPr/>
        </p:nvSpPr>
        <p:spPr>
          <a:xfrm>
            <a:off x="635000" y="787400"/>
            <a:ext cx="1270000" cy="38100"/>
          </a:xfrm>
          <a:custGeom>
            <a:avLst/>
            <a:gdLst>
              <a:gd name="connsiteX0" fmla="*/ 0 w 1270000"/>
              <a:gd name="connsiteY0" fmla="*/ 0 h 38100"/>
              <a:gd name="connsiteX1" fmla="*/ 1270000 w 1270000"/>
              <a:gd name="connsiteY1" fmla="*/ 0 h 38100"/>
              <a:gd name="connsiteX2" fmla="*/ 1270000 w 1270000"/>
              <a:gd name="connsiteY2" fmla="*/ 38100 h 38100"/>
              <a:gd name="connsiteX3" fmla="*/ 0 w 1270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38100">
                <a:moveTo>
                  <a:pt x="0" y="0"/>
                </a:moveTo>
                <a:lnTo>
                  <a:pt x="1270000" y="0"/>
                </a:lnTo>
                <a:lnTo>
                  <a:pt x="1270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C9F12E49-DFF0-3CC5-D817-658BFA814040}"/>
              </a:ext>
            </a:extLst>
          </p:cNvPr>
          <p:cNvSpPr/>
          <p:nvPr/>
        </p:nvSpPr>
        <p:spPr>
          <a:xfrm>
            <a:off x="508000" y="1270000"/>
            <a:ext cx="3556000" cy="4525319"/>
          </a:xfrm>
          <a:prstGeom prst="roundRect">
            <a:avLst>
              <a:gd name="adj" fmla="val 2767"/>
            </a:avLst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BD498B7-639D-D675-D9DA-F63B1AEE3ABA}"/>
              </a:ext>
            </a:extLst>
          </p:cNvPr>
          <p:cNvSpPr/>
          <p:nvPr/>
        </p:nvSpPr>
        <p:spPr>
          <a:xfrm>
            <a:off x="508000" y="1270000"/>
            <a:ext cx="3556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任意形状 10">
            <a:extLst>
              <a:ext uri="{FF2B5EF4-FFF2-40B4-BE49-F238E27FC236}">
                <a16:creationId xmlns:a16="http://schemas.microsoft.com/office/drawing/2014/main" id="{7E142149-109B-5A64-73FA-534BE9CB5616}"/>
              </a:ext>
            </a:extLst>
          </p:cNvPr>
          <p:cNvSpPr/>
          <p:nvPr/>
        </p:nvSpPr>
        <p:spPr>
          <a:xfrm>
            <a:off x="508000" y="1651000"/>
            <a:ext cx="3556000" cy="254000"/>
          </a:xfrm>
          <a:custGeom>
            <a:avLst/>
            <a:gdLst>
              <a:gd name="connsiteX0" fmla="*/ 0 w 3556000"/>
              <a:gd name="connsiteY0" fmla="*/ 0 h 254000"/>
              <a:gd name="connsiteX1" fmla="*/ 3556000 w 3556000"/>
              <a:gd name="connsiteY1" fmla="*/ 0 h 254000"/>
              <a:gd name="connsiteX2" fmla="*/ 3556000 w 3556000"/>
              <a:gd name="connsiteY2" fmla="*/ 254000 h 254000"/>
              <a:gd name="connsiteX3" fmla="*/ 0 w 3556000"/>
              <a:gd name="connsiteY3" fmla="*/ 254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6000" h="254000">
                <a:moveTo>
                  <a:pt x="0" y="0"/>
                </a:moveTo>
                <a:lnTo>
                  <a:pt x="3556000" y="0"/>
                </a:lnTo>
                <a:lnTo>
                  <a:pt x="3556000" y="254000"/>
                </a:lnTo>
                <a:lnTo>
                  <a:pt x="0" y="254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283FE6C-076A-0F91-EB97-6FCA9DC3E255}"/>
              </a:ext>
            </a:extLst>
          </p:cNvPr>
          <p:cNvSpPr txBox="1"/>
          <p:nvPr/>
        </p:nvSpPr>
        <p:spPr>
          <a:xfrm>
            <a:off x="1584960" y="1427480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手工测试用例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7C519B95-B17C-6D76-7BBB-96788B082865}"/>
              </a:ext>
            </a:extLst>
          </p:cNvPr>
          <p:cNvSpPr/>
          <p:nvPr/>
        </p:nvSpPr>
        <p:spPr>
          <a:xfrm>
            <a:off x="698500" y="2095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任意形状 13">
            <a:extLst>
              <a:ext uri="{FF2B5EF4-FFF2-40B4-BE49-F238E27FC236}">
                <a16:creationId xmlns:a16="http://schemas.microsoft.com/office/drawing/2014/main" id="{8B11A5F7-14CF-1370-D810-A8FC3EDCD158}"/>
              </a:ext>
            </a:extLst>
          </p:cNvPr>
          <p:cNvSpPr/>
          <p:nvPr/>
        </p:nvSpPr>
        <p:spPr>
          <a:xfrm>
            <a:off x="825500" y="2159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87B82C1-5801-4FFA-BC93-513D09F27C06}"/>
              </a:ext>
            </a:extLst>
          </p:cNvPr>
          <p:cNvSpPr txBox="1"/>
          <p:nvPr/>
        </p:nvSpPr>
        <p:spPr>
          <a:xfrm>
            <a:off x="816610" y="2164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54EF6B0-92A1-3844-FC61-3EE4AB74C887}"/>
              </a:ext>
            </a:extLst>
          </p:cNvPr>
          <p:cNvSpPr txBox="1"/>
          <p:nvPr/>
        </p:nvSpPr>
        <p:spPr>
          <a:xfrm>
            <a:off x="1115060" y="21640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结构化步骤管理</a:t>
            </a:r>
          </a:p>
        </p:txBody>
      </p:sp>
      <p:sp>
        <p:nvSpPr>
          <p:cNvPr id="17" name="圆角矩形 16">
            <a:extLst>
              <a:ext uri="{FF2B5EF4-FFF2-40B4-BE49-F238E27FC236}">
                <a16:creationId xmlns:a16="http://schemas.microsoft.com/office/drawing/2014/main" id="{CDDFB408-01F9-075C-DC2C-2E2AA61674CB}"/>
              </a:ext>
            </a:extLst>
          </p:cNvPr>
          <p:cNvSpPr/>
          <p:nvPr/>
        </p:nvSpPr>
        <p:spPr>
          <a:xfrm>
            <a:off x="698500" y="2603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8" name="任意形状 17">
            <a:extLst>
              <a:ext uri="{FF2B5EF4-FFF2-40B4-BE49-F238E27FC236}">
                <a16:creationId xmlns:a16="http://schemas.microsoft.com/office/drawing/2014/main" id="{8C479175-5791-7985-0A5F-8FA56612AF77}"/>
              </a:ext>
            </a:extLst>
          </p:cNvPr>
          <p:cNvSpPr/>
          <p:nvPr/>
        </p:nvSpPr>
        <p:spPr>
          <a:xfrm>
            <a:off x="825500" y="2667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6574A89-48A8-ABFF-1C16-89108AA0E212}"/>
              </a:ext>
            </a:extLst>
          </p:cNvPr>
          <p:cNvSpPr txBox="1"/>
          <p:nvPr/>
        </p:nvSpPr>
        <p:spPr>
          <a:xfrm>
            <a:off x="816610" y="2672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240E72C5-92A5-7174-CF7C-01E5500629E7}"/>
              </a:ext>
            </a:extLst>
          </p:cNvPr>
          <p:cNvSpPr txBox="1"/>
          <p:nvPr/>
        </p:nvSpPr>
        <p:spPr>
          <a:xfrm>
            <a:off x="1115060" y="2672080"/>
            <a:ext cx="109196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前置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后置条件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66FA3F15-5934-AD2E-4D7D-B73AF82D8404}"/>
              </a:ext>
            </a:extLst>
          </p:cNvPr>
          <p:cNvSpPr/>
          <p:nvPr/>
        </p:nvSpPr>
        <p:spPr>
          <a:xfrm>
            <a:off x="698500" y="3111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任意形状 21">
            <a:extLst>
              <a:ext uri="{FF2B5EF4-FFF2-40B4-BE49-F238E27FC236}">
                <a16:creationId xmlns:a16="http://schemas.microsoft.com/office/drawing/2014/main" id="{48437E9F-810A-48A8-5634-2F91731C954C}"/>
              </a:ext>
            </a:extLst>
          </p:cNvPr>
          <p:cNvSpPr/>
          <p:nvPr/>
        </p:nvSpPr>
        <p:spPr>
          <a:xfrm>
            <a:off x="825500" y="3175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59E1311C-8D7D-0F0B-F9D2-6F9B6837EEAB}"/>
              </a:ext>
            </a:extLst>
          </p:cNvPr>
          <p:cNvSpPr txBox="1"/>
          <p:nvPr/>
        </p:nvSpPr>
        <p:spPr>
          <a:xfrm>
            <a:off x="816610" y="3180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EA2B435-86A6-2901-ABB9-46C10E2CC53E}"/>
              </a:ext>
            </a:extLst>
          </p:cNvPr>
          <p:cNvSpPr txBox="1"/>
          <p:nvPr/>
        </p:nvSpPr>
        <p:spPr>
          <a:xfrm>
            <a:off x="1115060" y="31800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多语言内容</a:t>
            </a:r>
          </a:p>
        </p:txBody>
      </p:sp>
      <p:sp>
        <p:nvSpPr>
          <p:cNvPr id="25" name="圆角矩形 24">
            <a:extLst>
              <a:ext uri="{FF2B5EF4-FFF2-40B4-BE49-F238E27FC236}">
                <a16:creationId xmlns:a16="http://schemas.microsoft.com/office/drawing/2014/main" id="{A5367F38-AE82-7A50-E84F-CC0ED265FEC9}"/>
              </a:ext>
            </a:extLst>
          </p:cNvPr>
          <p:cNvSpPr/>
          <p:nvPr/>
        </p:nvSpPr>
        <p:spPr>
          <a:xfrm>
            <a:off x="698500" y="3619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6" name="任意形状 25">
            <a:extLst>
              <a:ext uri="{FF2B5EF4-FFF2-40B4-BE49-F238E27FC236}">
                <a16:creationId xmlns:a16="http://schemas.microsoft.com/office/drawing/2014/main" id="{2454DE1B-20FF-DA50-02FF-7408FC918071}"/>
              </a:ext>
            </a:extLst>
          </p:cNvPr>
          <p:cNvSpPr/>
          <p:nvPr/>
        </p:nvSpPr>
        <p:spPr>
          <a:xfrm>
            <a:off x="825500" y="3683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2D9AEC61-05E2-40C9-A090-0A809A7E2A4B}"/>
              </a:ext>
            </a:extLst>
          </p:cNvPr>
          <p:cNvSpPr txBox="1"/>
          <p:nvPr/>
        </p:nvSpPr>
        <p:spPr>
          <a:xfrm>
            <a:off x="816610" y="3688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E5FA732-63B8-D9F2-5A19-6EE18B879CFD}"/>
              </a:ext>
            </a:extLst>
          </p:cNvPr>
          <p:cNvSpPr txBox="1"/>
          <p:nvPr/>
        </p:nvSpPr>
        <p:spPr>
          <a:xfrm>
            <a:off x="1115060" y="36880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版本历史追溯</a:t>
            </a: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FC17310D-F5E2-5F01-61FA-B425A745EBF0}"/>
              </a:ext>
            </a:extLst>
          </p:cNvPr>
          <p:cNvSpPr/>
          <p:nvPr/>
        </p:nvSpPr>
        <p:spPr>
          <a:xfrm>
            <a:off x="698500" y="4127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9B4101D8-A48B-EAD3-4BE3-22ABDB075262}"/>
              </a:ext>
            </a:extLst>
          </p:cNvPr>
          <p:cNvSpPr/>
          <p:nvPr/>
        </p:nvSpPr>
        <p:spPr>
          <a:xfrm>
            <a:off x="825500" y="4191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B0AEBC2D-2E5B-BB8B-57F4-2AF8F124DCD2}"/>
              </a:ext>
            </a:extLst>
          </p:cNvPr>
          <p:cNvSpPr txBox="1"/>
          <p:nvPr/>
        </p:nvSpPr>
        <p:spPr>
          <a:xfrm>
            <a:off x="816610" y="4196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2764A50-7B6E-A3D3-0071-CD33B11F4BA9}"/>
              </a:ext>
            </a:extLst>
          </p:cNvPr>
          <p:cNvSpPr txBox="1"/>
          <p:nvPr/>
        </p:nvSpPr>
        <p:spPr>
          <a:xfrm>
            <a:off x="1115060" y="41960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分组与标签</a:t>
            </a:r>
          </a:p>
        </p:txBody>
      </p:sp>
      <p:sp>
        <p:nvSpPr>
          <p:cNvPr id="33" name="圆角矩形 32">
            <a:extLst>
              <a:ext uri="{FF2B5EF4-FFF2-40B4-BE49-F238E27FC236}">
                <a16:creationId xmlns:a16="http://schemas.microsoft.com/office/drawing/2014/main" id="{3C0D2651-C577-A56C-B274-4B7A04462B2B}"/>
              </a:ext>
            </a:extLst>
          </p:cNvPr>
          <p:cNvSpPr/>
          <p:nvPr/>
        </p:nvSpPr>
        <p:spPr>
          <a:xfrm>
            <a:off x="762000" y="4873362"/>
            <a:ext cx="1524000" cy="635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D4AF79E-DF32-D68D-4963-77EA13140692}"/>
              </a:ext>
            </a:extLst>
          </p:cNvPr>
          <p:cNvSpPr txBox="1"/>
          <p:nvPr/>
        </p:nvSpPr>
        <p:spPr>
          <a:xfrm>
            <a:off x="1102360" y="506894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标准格式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29F18F93-DA0D-17AB-A7FD-473FF6D8C580}"/>
              </a:ext>
            </a:extLst>
          </p:cNvPr>
          <p:cNvSpPr/>
          <p:nvPr/>
        </p:nvSpPr>
        <p:spPr>
          <a:xfrm>
            <a:off x="2349500" y="4873362"/>
            <a:ext cx="1524000" cy="635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7149C2F4-8C21-AF6F-F942-6F7AC85E9E5B}"/>
              </a:ext>
            </a:extLst>
          </p:cNvPr>
          <p:cNvSpPr txBox="1"/>
          <p:nvPr/>
        </p:nvSpPr>
        <p:spPr>
          <a:xfrm>
            <a:off x="2689860" y="5068942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易于执行</a:t>
            </a:r>
          </a:p>
        </p:txBody>
      </p:sp>
      <p:sp>
        <p:nvSpPr>
          <p:cNvPr id="37" name="圆角矩形 36">
            <a:extLst>
              <a:ext uri="{FF2B5EF4-FFF2-40B4-BE49-F238E27FC236}">
                <a16:creationId xmlns:a16="http://schemas.microsoft.com/office/drawing/2014/main" id="{472A0A7C-E435-229D-FB82-D889257F2630}"/>
              </a:ext>
            </a:extLst>
          </p:cNvPr>
          <p:cNvSpPr/>
          <p:nvPr/>
        </p:nvSpPr>
        <p:spPr>
          <a:xfrm>
            <a:off x="4318000" y="1270000"/>
            <a:ext cx="3556000" cy="4525319"/>
          </a:xfrm>
          <a:prstGeom prst="roundRect">
            <a:avLst>
              <a:gd name="adj" fmla="val 2767"/>
            </a:avLst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8" name="圆角矩形 37">
            <a:extLst>
              <a:ext uri="{FF2B5EF4-FFF2-40B4-BE49-F238E27FC236}">
                <a16:creationId xmlns:a16="http://schemas.microsoft.com/office/drawing/2014/main" id="{8A4CCC83-14DD-65CF-D634-C2E9BBE4078B}"/>
              </a:ext>
            </a:extLst>
          </p:cNvPr>
          <p:cNvSpPr/>
          <p:nvPr/>
        </p:nvSpPr>
        <p:spPr>
          <a:xfrm>
            <a:off x="4318000" y="1270000"/>
            <a:ext cx="3556000" cy="635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9" name="任意形状 38">
            <a:extLst>
              <a:ext uri="{FF2B5EF4-FFF2-40B4-BE49-F238E27FC236}">
                <a16:creationId xmlns:a16="http://schemas.microsoft.com/office/drawing/2014/main" id="{BC6C0706-93BF-2053-11A4-8B80E7A5E57C}"/>
              </a:ext>
            </a:extLst>
          </p:cNvPr>
          <p:cNvSpPr/>
          <p:nvPr/>
        </p:nvSpPr>
        <p:spPr>
          <a:xfrm>
            <a:off x="4318000" y="1651000"/>
            <a:ext cx="3556000" cy="254000"/>
          </a:xfrm>
          <a:custGeom>
            <a:avLst/>
            <a:gdLst>
              <a:gd name="connsiteX0" fmla="*/ 0 w 3556000"/>
              <a:gd name="connsiteY0" fmla="*/ 0 h 254000"/>
              <a:gd name="connsiteX1" fmla="*/ 3556000 w 3556000"/>
              <a:gd name="connsiteY1" fmla="*/ 0 h 254000"/>
              <a:gd name="connsiteX2" fmla="*/ 3556000 w 3556000"/>
              <a:gd name="connsiteY2" fmla="*/ 254000 h 254000"/>
              <a:gd name="connsiteX3" fmla="*/ 0 w 3556000"/>
              <a:gd name="connsiteY3" fmla="*/ 254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6000" h="254000">
                <a:moveTo>
                  <a:pt x="0" y="0"/>
                </a:moveTo>
                <a:lnTo>
                  <a:pt x="3556000" y="0"/>
                </a:lnTo>
                <a:lnTo>
                  <a:pt x="3556000" y="254000"/>
                </a:lnTo>
                <a:lnTo>
                  <a:pt x="0" y="254000"/>
                </a:ln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785D596A-8D35-DD3E-4D43-CD6B41A82CCA}"/>
              </a:ext>
            </a:extLst>
          </p:cNvPr>
          <p:cNvSpPr txBox="1"/>
          <p:nvPr/>
        </p:nvSpPr>
        <p:spPr>
          <a:xfrm>
            <a:off x="5287010" y="1427480"/>
            <a:ext cx="2056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Web</a:t>
            </a:r>
            <a:r>
              <a:rPr lang="zh-CN" altLang="en-US" sz="2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自动化用例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EEA48B20-5BC8-E472-291A-2FE23200C511}"/>
              </a:ext>
            </a:extLst>
          </p:cNvPr>
          <p:cNvSpPr/>
          <p:nvPr/>
        </p:nvSpPr>
        <p:spPr>
          <a:xfrm>
            <a:off x="4508500" y="2095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任意形状 41">
            <a:extLst>
              <a:ext uri="{FF2B5EF4-FFF2-40B4-BE49-F238E27FC236}">
                <a16:creationId xmlns:a16="http://schemas.microsoft.com/office/drawing/2014/main" id="{89A47868-F134-40B1-1105-6A8CAC878EC0}"/>
              </a:ext>
            </a:extLst>
          </p:cNvPr>
          <p:cNvSpPr/>
          <p:nvPr/>
        </p:nvSpPr>
        <p:spPr>
          <a:xfrm>
            <a:off x="4635500" y="2159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A71F75AA-C593-FA18-8E0E-822D075F53A6}"/>
              </a:ext>
            </a:extLst>
          </p:cNvPr>
          <p:cNvSpPr txBox="1"/>
          <p:nvPr/>
        </p:nvSpPr>
        <p:spPr>
          <a:xfrm>
            <a:off x="4626610" y="2164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BD277682-BF4F-6477-F8AE-5062631D6344}"/>
              </a:ext>
            </a:extLst>
          </p:cNvPr>
          <p:cNvSpPr txBox="1"/>
          <p:nvPr/>
        </p:nvSpPr>
        <p:spPr>
          <a:xfrm>
            <a:off x="4925060" y="2164080"/>
            <a:ext cx="117532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Playwright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脚本</a:t>
            </a:r>
          </a:p>
        </p:txBody>
      </p:sp>
      <p:sp>
        <p:nvSpPr>
          <p:cNvPr id="45" name="圆角矩形 44">
            <a:extLst>
              <a:ext uri="{FF2B5EF4-FFF2-40B4-BE49-F238E27FC236}">
                <a16:creationId xmlns:a16="http://schemas.microsoft.com/office/drawing/2014/main" id="{E3257235-3360-FADA-B614-E14F77BCF27B}"/>
              </a:ext>
            </a:extLst>
          </p:cNvPr>
          <p:cNvSpPr/>
          <p:nvPr/>
        </p:nvSpPr>
        <p:spPr>
          <a:xfrm>
            <a:off x="4508500" y="2603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任意形状 45">
            <a:extLst>
              <a:ext uri="{FF2B5EF4-FFF2-40B4-BE49-F238E27FC236}">
                <a16:creationId xmlns:a16="http://schemas.microsoft.com/office/drawing/2014/main" id="{D55730CA-CE6C-06FD-AFCD-07F8F015704B}"/>
              </a:ext>
            </a:extLst>
          </p:cNvPr>
          <p:cNvSpPr/>
          <p:nvPr/>
        </p:nvSpPr>
        <p:spPr>
          <a:xfrm>
            <a:off x="4635500" y="2667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D4DDEA90-896E-5993-D52A-D4EB957D837D}"/>
              </a:ext>
            </a:extLst>
          </p:cNvPr>
          <p:cNvSpPr txBox="1"/>
          <p:nvPr/>
        </p:nvSpPr>
        <p:spPr>
          <a:xfrm>
            <a:off x="4626610" y="2672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E22396AD-AAE4-C022-56E1-9E29FE5A927A}"/>
              </a:ext>
            </a:extLst>
          </p:cNvPr>
          <p:cNvSpPr txBox="1"/>
          <p:nvPr/>
        </p:nvSpPr>
        <p:spPr>
          <a:xfrm>
            <a:off x="4925060" y="2672080"/>
            <a:ext cx="11721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元素定位器管理</a:t>
            </a:r>
          </a:p>
        </p:txBody>
      </p:sp>
      <p:sp>
        <p:nvSpPr>
          <p:cNvPr id="49" name="圆角矩形 48">
            <a:extLst>
              <a:ext uri="{FF2B5EF4-FFF2-40B4-BE49-F238E27FC236}">
                <a16:creationId xmlns:a16="http://schemas.microsoft.com/office/drawing/2014/main" id="{E15B33B1-F42D-B8A2-351B-B91254DB4B65}"/>
              </a:ext>
            </a:extLst>
          </p:cNvPr>
          <p:cNvSpPr/>
          <p:nvPr/>
        </p:nvSpPr>
        <p:spPr>
          <a:xfrm>
            <a:off x="4508500" y="3111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0" name="任意形状 49">
            <a:extLst>
              <a:ext uri="{FF2B5EF4-FFF2-40B4-BE49-F238E27FC236}">
                <a16:creationId xmlns:a16="http://schemas.microsoft.com/office/drawing/2014/main" id="{80B7BBA9-DB29-1B93-7E30-66B3D3CF96E3}"/>
              </a:ext>
            </a:extLst>
          </p:cNvPr>
          <p:cNvSpPr/>
          <p:nvPr/>
        </p:nvSpPr>
        <p:spPr>
          <a:xfrm>
            <a:off x="4635500" y="3175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BD53D6B-E980-6F53-22D4-777148EB17B1}"/>
              </a:ext>
            </a:extLst>
          </p:cNvPr>
          <p:cNvSpPr txBox="1"/>
          <p:nvPr/>
        </p:nvSpPr>
        <p:spPr>
          <a:xfrm>
            <a:off x="4626610" y="3180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512DDF9-C063-7BC0-2225-169E61C38A6F}"/>
              </a:ext>
            </a:extLst>
          </p:cNvPr>
          <p:cNvSpPr txBox="1"/>
          <p:nvPr/>
        </p:nvSpPr>
        <p:spPr>
          <a:xfrm>
            <a:off x="4925060" y="31800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测试数据绑定</a:t>
            </a:r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E082E30F-DA62-B0FF-D70F-D745DD93E397}"/>
              </a:ext>
            </a:extLst>
          </p:cNvPr>
          <p:cNvSpPr/>
          <p:nvPr/>
        </p:nvSpPr>
        <p:spPr>
          <a:xfrm>
            <a:off x="4508500" y="3619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任意形状 53">
            <a:extLst>
              <a:ext uri="{FF2B5EF4-FFF2-40B4-BE49-F238E27FC236}">
                <a16:creationId xmlns:a16="http://schemas.microsoft.com/office/drawing/2014/main" id="{AA8FCEE0-2D60-7580-B652-4E99CA3EB165}"/>
              </a:ext>
            </a:extLst>
          </p:cNvPr>
          <p:cNvSpPr/>
          <p:nvPr/>
        </p:nvSpPr>
        <p:spPr>
          <a:xfrm>
            <a:off x="4635500" y="3683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A3603D23-2A1B-0E02-6EEB-B279280DD04D}"/>
              </a:ext>
            </a:extLst>
          </p:cNvPr>
          <p:cNvSpPr txBox="1"/>
          <p:nvPr/>
        </p:nvSpPr>
        <p:spPr>
          <a:xfrm>
            <a:off x="4626610" y="3688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F93836E6-DBB4-5A71-BE4A-8223D18D2908}"/>
              </a:ext>
            </a:extLst>
          </p:cNvPr>
          <p:cNvSpPr txBox="1"/>
          <p:nvPr/>
        </p:nvSpPr>
        <p:spPr>
          <a:xfrm>
            <a:off x="4925060" y="36880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执行环境配置</a:t>
            </a:r>
          </a:p>
        </p:txBody>
      </p:sp>
      <p:sp>
        <p:nvSpPr>
          <p:cNvPr id="57" name="圆角矩形 56">
            <a:extLst>
              <a:ext uri="{FF2B5EF4-FFF2-40B4-BE49-F238E27FC236}">
                <a16:creationId xmlns:a16="http://schemas.microsoft.com/office/drawing/2014/main" id="{E3F01A64-235A-5A11-C29B-576B3B2A5CCC}"/>
              </a:ext>
            </a:extLst>
          </p:cNvPr>
          <p:cNvSpPr/>
          <p:nvPr/>
        </p:nvSpPr>
        <p:spPr>
          <a:xfrm>
            <a:off x="4508500" y="4127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任意形状 57">
            <a:extLst>
              <a:ext uri="{FF2B5EF4-FFF2-40B4-BE49-F238E27FC236}">
                <a16:creationId xmlns:a16="http://schemas.microsoft.com/office/drawing/2014/main" id="{620DE6F1-E50E-B9B1-DCF7-A954D0503EE5}"/>
              </a:ext>
            </a:extLst>
          </p:cNvPr>
          <p:cNvSpPr/>
          <p:nvPr/>
        </p:nvSpPr>
        <p:spPr>
          <a:xfrm>
            <a:off x="4635500" y="4191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9" name="文本框 58">
            <a:extLst>
              <a:ext uri="{FF2B5EF4-FFF2-40B4-BE49-F238E27FC236}">
                <a16:creationId xmlns:a16="http://schemas.microsoft.com/office/drawing/2014/main" id="{5B1CA882-0A96-6092-AE67-FC7D01B44B02}"/>
              </a:ext>
            </a:extLst>
          </p:cNvPr>
          <p:cNvSpPr txBox="1"/>
          <p:nvPr/>
        </p:nvSpPr>
        <p:spPr>
          <a:xfrm>
            <a:off x="4626610" y="4196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FED572C-8D97-AA20-61A3-6E5FBE383B1B}"/>
              </a:ext>
            </a:extLst>
          </p:cNvPr>
          <p:cNvSpPr txBox="1"/>
          <p:nvPr/>
        </p:nvSpPr>
        <p:spPr>
          <a:xfrm>
            <a:off x="4925060" y="41960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截图与日志</a:t>
            </a:r>
          </a:p>
        </p:txBody>
      </p:sp>
      <p:sp>
        <p:nvSpPr>
          <p:cNvPr id="61" name="圆角矩形 60">
            <a:extLst>
              <a:ext uri="{FF2B5EF4-FFF2-40B4-BE49-F238E27FC236}">
                <a16:creationId xmlns:a16="http://schemas.microsoft.com/office/drawing/2014/main" id="{0260317A-2B69-23E3-17A6-C98DDCCB8F9E}"/>
              </a:ext>
            </a:extLst>
          </p:cNvPr>
          <p:cNvSpPr/>
          <p:nvPr/>
        </p:nvSpPr>
        <p:spPr>
          <a:xfrm>
            <a:off x="4572000" y="4873362"/>
            <a:ext cx="1524000" cy="635000"/>
          </a:xfrm>
          <a:prstGeom prst="roundRect">
            <a:avLst/>
          </a:pr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66D9480D-CFC3-18B0-5EEE-9DDE72B92880}"/>
              </a:ext>
            </a:extLst>
          </p:cNvPr>
          <p:cNvSpPr txBox="1"/>
          <p:nvPr/>
        </p:nvSpPr>
        <p:spPr>
          <a:xfrm>
            <a:off x="4994910" y="5068942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可执行</a:t>
            </a:r>
          </a:p>
        </p:txBody>
      </p:sp>
      <p:sp>
        <p:nvSpPr>
          <p:cNvPr id="63" name="圆角矩形 62">
            <a:extLst>
              <a:ext uri="{FF2B5EF4-FFF2-40B4-BE49-F238E27FC236}">
                <a16:creationId xmlns:a16="http://schemas.microsoft.com/office/drawing/2014/main" id="{B45672BB-EB79-B021-75F0-716C4F8CB6FC}"/>
              </a:ext>
            </a:extLst>
          </p:cNvPr>
          <p:cNvSpPr/>
          <p:nvPr/>
        </p:nvSpPr>
        <p:spPr>
          <a:xfrm>
            <a:off x="6159500" y="4873362"/>
            <a:ext cx="1524000" cy="635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94D47908-4D70-D42B-07FA-4428BF934735}"/>
              </a:ext>
            </a:extLst>
          </p:cNvPr>
          <p:cNvSpPr txBox="1"/>
          <p:nvPr/>
        </p:nvSpPr>
        <p:spPr>
          <a:xfrm>
            <a:off x="6582410" y="5068942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可维护</a:t>
            </a:r>
          </a:p>
        </p:txBody>
      </p:sp>
      <p:sp>
        <p:nvSpPr>
          <p:cNvPr id="65" name="圆角矩形 64">
            <a:extLst>
              <a:ext uri="{FF2B5EF4-FFF2-40B4-BE49-F238E27FC236}">
                <a16:creationId xmlns:a16="http://schemas.microsoft.com/office/drawing/2014/main" id="{3D82FC77-1941-4F7C-966C-1F5D695946FB}"/>
              </a:ext>
            </a:extLst>
          </p:cNvPr>
          <p:cNvSpPr/>
          <p:nvPr/>
        </p:nvSpPr>
        <p:spPr>
          <a:xfrm>
            <a:off x="8128000" y="1270000"/>
            <a:ext cx="3556000" cy="4525319"/>
          </a:xfrm>
          <a:prstGeom prst="roundRect">
            <a:avLst>
              <a:gd name="adj" fmla="val 3115"/>
            </a:avLst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6" name="圆角矩形 65">
            <a:extLst>
              <a:ext uri="{FF2B5EF4-FFF2-40B4-BE49-F238E27FC236}">
                <a16:creationId xmlns:a16="http://schemas.microsoft.com/office/drawing/2014/main" id="{22C2A3C6-0290-DECB-20BE-843AC2DC9EE2}"/>
              </a:ext>
            </a:extLst>
          </p:cNvPr>
          <p:cNvSpPr/>
          <p:nvPr/>
        </p:nvSpPr>
        <p:spPr>
          <a:xfrm>
            <a:off x="8128000" y="1270000"/>
            <a:ext cx="3556000" cy="635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7" name="任意形状 66">
            <a:extLst>
              <a:ext uri="{FF2B5EF4-FFF2-40B4-BE49-F238E27FC236}">
                <a16:creationId xmlns:a16="http://schemas.microsoft.com/office/drawing/2014/main" id="{21D158D4-B6CF-E19E-A50B-92A94092A9D8}"/>
              </a:ext>
            </a:extLst>
          </p:cNvPr>
          <p:cNvSpPr/>
          <p:nvPr/>
        </p:nvSpPr>
        <p:spPr>
          <a:xfrm>
            <a:off x="8128000" y="1651000"/>
            <a:ext cx="3556000" cy="254000"/>
          </a:xfrm>
          <a:custGeom>
            <a:avLst/>
            <a:gdLst>
              <a:gd name="connsiteX0" fmla="*/ 0 w 3556000"/>
              <a:gd name="connsiteY0" fmla="*/ 0 h 254000"/>
              <a:gd name="connsiteX1" fmla="*/ 3556000 w 3556000"/>
              <a:gd name="connsiteY1" fmla="*/ 0 h 254000"/>
              <a:gd name="connsiteX2" fmla="*/ 3556000 w 3556000"/>
              <a:gd name="connsiteY2" fmla="*/ 254000 h 254000"/>
              <a:gd name="connsiteX3" fmla="*/ 0 w 3556000"/>
              <a:gd name="connsiteY3" fmla="*/ 254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56000" h="254000">
                <a:moveTo>
                  <a:pt x="0" y="0"/>
                </a:moveTo>
                <a:lnTo>
                  <a:pt x="3556000" y="0"/>
                </a:lnTo>
                <a:lnTo>
                  <a:pt x="3556000" y="254000"/>
                </a:lnTo>
                <a:lnTo>
                  <a:pt x="0" y="254000"/>
                </a:ln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68D0D3A3-3EE6-2A52-99EC-2EC6AB29645A}"/>
              </a:ext>
            </a:extLst>
          </p:cNvPr>
          <p:cNvSpPr txBox="1"/>
          <p:nvPr/>
        </p:nvSpPr>
        <p:spPr>
          <a:xfrm>
            <a:off x="9236710" y="1427480"/>
            <a:ext cx="165782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API</a:t>
            </a:r>
            <a:r>
              <a:rPr lang="zh-CN" altLang="en-US" sz="20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测试用例</a:t>
            </a:r>
          </a:p>
        </p:txBody>
      </p:sp>
      <p:sp>
        <p:nvSpPr>
          <p:cNvPr id="69" name="圆角矩形 68">
            <a:extLst>
              <a:ext uri="{FF2B5EF4-FFF2-40B4-BE49-F238E27FC236}">
                <a16:creationId xmlns:a16="http://schemas.microsoft.com/office/drawing/2014/main" id="{A29AA4AF-9D79-0BFC-2D04-7E1522397278}"/>
              </a:ext>
            </a:extLst>
          </p:cNvPr>
          <p:cNvSpPr/>
          <p:nvPr/>
        </p:nvSpPr>
        <p:spPr>
          <a:xfrm>
            <a:off x="8318500" y="2095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0" name="任意形状 69">
            <a:extLst>
              <a:ext uri="{FF2B5EF4-FFF2-40B4-BE49-F238E27FC236}">
                <a16:creationId xmlns:a16="http://schemas.microsoft.com/office/drawing/2014/main" id="{F32BCBAD-27A5-C5FE-D18B-830AD45B9F7D}"/>
              </a:ext>
            </a:extLst>
          </p:cNvPr>
          <p:cNvSpPr/>
          <p:nvPr/>
        </p:nvSpPr>
        <p:spPr>
          <a:xfrm>
            <a:off x="8445500" y="2159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1" name="文本框 70">
            <a:extLst>
              <a:ext uri="{FF2B5EF4-FFF2-40B4-BE49-F238E27FC236}">
                <a16:creationId xmlns:a16="http://schemas.microsoft.com/office/drawing/2014/main" id="{0D5CEDD8-014F-A3F6-73A2-FBDDE495955F}"/>
              </a:ext>
            </a:extLst>
          </p:cNvPr>
          <p:cNvSpPr txBox="1"/>
          <p:nvPr/>
        </p:nvSpPr>
        <p:spPr>
          <a:xfrm>
            <a:off x="8436610" y="2164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C461882D-AA45-864D-5E01-382DB7AB64F7}"/>
              </a:ext>
            </a:extLst>
          </p:cNvPr>
          <p:cNvSpPr txBox="1"/>
          <p:nvPr/>
        </p:nvSpPr>
        <p:spPr>
          <a:xfrm>
            <a:off x="8735060" y="2164080"/>
            <a:ext cx="1104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HTTP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请求配置</a:t>
            </a:r>
          </a:p>
        </p:txBody>
      </p:sp>
      <p:sp>
        <p:nvSpPr>
          <p:cNvPr id="73" name="圆角矩形 72">
            <a:extLst>
              <a:ext uri="{FF2B5EF4-FFF2-40B4-BE49-F238E27FC236}">
                <a16:creationId xmlns:a16="http://schemas.microsoft.com/office/drawing/2014/main" id="{D0CF5D3D-8B00-7844-1CF4-6C5081DDE953}"/>
              </a:ext>
            </a:extLst>
          </p:cNvPr>
          <p:cNvSpPr/>
          <p:nvPr/>
        </p:nvSpPr>
        <p:spPr>
          <a:xfrm>
            <a:off x="8318500" y="2603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4" name="任意形状 73">
            <a:extLst>
              <a:ext uri="{FF2B5EF4-FFF2-40B4-BE49-F238E27FC236}">
                <a16:creationId xmlns:a16="http://schemas.microsoft.com/office/drawing/2014/main" id="{8940B7A2-128D-EC46-6458-572BD108DE0C}"/>
              </a:ext>
            </a:extLst>
          </p:cNvPr>
          <p:cNvSpPr/>
          <p:nvPr/>
        </p:nvSpPr>
        <p:spPr>
          <a:xfrm>
            <a:off x="8445500" y="2667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5" name="文本框 74">
            <a:extLst>
              <a:ext uri="{FF2B5EF4-FFF2-40B4-BE49-F238E27FC236}">
                <a16:creationId xmlns:a16="http://schemas.microsoft.com/office/drawing/2014/main" id="{E588E79A-C8B5-8733-D2E5-D05DCD6749DF}"/>
              </a:ext>
            </a:extLst>
          </p:cNvPr>
          <p:cNvSpPr txBox="1"/>
          <p:nvPr/>
        </p:nvSpPr>
        <p:spPr>
          <a:xfrm>
            <a:off x="8436610" y="2672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76" name="文本框 75">
            <a:extLst>
              <a:ext uri="{FF2B5EF4-FFF2-40B4-BE49-F238E27FC236}">
                <a16:creationId xmlns:a16="http://schemas.microsoft.com/office/drawing/2014/main" id="{94DE8664-3493-CC55-04D2-D7C738A850EC}"/>
              </a:ext>
            </a:extLst>
          </p:cNvPr>
          <p:cNvSpPr txBox="1"/>
          <p:nvPr/>
        </p:nvSpPr>
        <p:spPr>
          <a:xfrm>
            <a:off x="8735060" y="2672080"/>
            <a:ext cx="12330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请求头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/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参数管理</a:t>
            </a:r>
          </a:p>
        </p:txBody>
      </p:sp>
      <p:sp>
        <p:nvSpPr>
          <p:cNvPr id="77" name="圆角矩形 76">
            <a:extLst>
              <a:ext uri="{FF2B5EF4-FFF2-40B4-BE49-F238E27FC236}">
                <a16:creationId xmlns:a16="http://schemas.microsoft.com/office/drawing/2014/main" id="{BF043F8F-78B7-EAD7-D588-EB57170C324F}"/>
              </a:ext>
            </a:extLst>
          </p:cNvPr>
          <p:cNvSpPr/>
          <p:nvPr/>
        </p:nvSpPr>
        <p:spPr>
          <a:xfrm>
            <a:off x="8318500" y="3111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8" name="任意形状 77">
            <a:extLst>
              <a:ext uri="{FF2B5EF4-FFF2-40B4-BE49-F238E27FC236}">
                <a16:creationId xmlns:a16="http://schemas.microsoft.com/office/drawing/2014/main" id="{BBA410B4-835F-7A9E-49D6-2DDE5CF878DA}"/>
              </a:ext>
            </a:extLst>
          </p:cNvPr>
          <p:cNvSpPr/>
          <p:nvPr/>
        </p:nvSpPr>
        <p:spPr>
          <a:xfrm>
            <a:off x="8445500" y="3175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9" name="文本框 78">
            <a:extLst>
              <a:ext uri="{FF2B5EF4-FFF2-40B4-BE49-F238E27FC236}">
                <a16:creationId xmlns:a16="http://schemas.microsoft.com/office/drawing/2014/main" id="{316E6D46-C084-442E-1A80-95364B0E68E4}"/>
              </a:ext>
            </a:extLst>
          </p:cNvPr>
          <p:cNvSpPr txBox="1"/>
          <p:nvPr/>
        </p:nvSpPr>
        <p:spPr>
          <a:xfrm>
            <a:off x="8436610" y="3180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80" name="文本框 79">
            <a:extLst>
              <a:ext uri="{FF2B5EF4-FFF2-40B4-BE49-F238E27FC236}">
                <a16:creationId xmlns:a16="http://schemas.microsoft.com/office/drawing/2014/main" id="{CA9CAE46-0B7D-F6BD-0A7E-1A5B7F4F2D10}"/>
              </a:ext>
            </a:extLst>
          </p:cNvPr>
          <p:cNvSpPr txBox="1"/>
          <p:nvPr/>
        </p:nvSpPr>
        <p:spPr>
          <a:xfrm>
            <a:off x="8735060" y="3180080"/>
            <a:ext cx="10310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响应断言规则</a:t>
            </a:r>
          </a:p>
        </p:txBody>
      </p:sp>
      <p:sp>
        <p:nvSpPr>
          <p:cNvPr id="81" name="圆角矩形 80">
            <a:extLst>
              <a:ext uri="{FF2B5EF4-FFF2-40B4-BE49-F238E27FC236}">
                <a16:creationId xmlns:a16="http://schemas.microsoft.com/office/drawing/2014/main" id="{B6EB9011-D3A8-91B0-9087-C2C8D5528A2B}"/>
              </a:ext>
            </a:extLst>
          </p:cNvPr>
          <p:cNvSpPr/>
          <p:nvPr/>
        </p:nvSpPr>
        <p:spPr>
          <a:xfrm>
            <a:off x="8318500" y="3619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2" name="任意形状 81">
            <a:extLst>
              <a:ext uri="{FF2B5EF4-FFF2-40B4-BE49-F238E27FC236}">
                <a16:creationId xmlns:a16="http://schemas.microsoft.com/office/drawing/2014/main" id="{556EF70E-5D1E-A743-B89A-E8B092EC1F21}"/>
              </a:ext>
            </a:extLst>
          </p:cNvPr>
          <p:cNvSpPr/>
          <p:nvPr/>
        </p:nvSpPr>
        <p:spPr>
          <a:xfrm>
            <a:off x="8445500" y="3683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F1499DA8-A16E-45CC-2684-5F151CC39E2B}"/>
              </a:ext>
            </a:extLst>
          </p:cNvPr>
          <p:cNvSpPr txBox="1"/>
          <p:nvPr/>
        </p:nvSpPr>
        <p:spPr>
          <a:xfrm>
            <a:off x="8436610" y="3688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84" name="文本框 83">
            <a:extLst>
              <a:ext uri="{FF2B5EF4-FFF2-40B4-BE49-F238E27FC236}">
                <a16:creationId xmlns:a16="http://schemas.microsoft.com/office/drawing/2014/main" id="{75112194-E0B3-5CCA-ADFA-AA8F1EC419E9}"/>
              </a:ext>
            </a:extLst>
          </p:cNvPr>
          <p:cNvSpPr txBox="1"/>
          <p:nvPr/>
        </p:nvSpPr>
        <p:spPr>
          <a:xfrm>
            <a:off x="8735060" y="3688080"/>
            <a:ext cx="108555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Excel</a:t>
            </a:r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批量导入</a:t>
            </a:r>
          </a:p>
        </p:txBody>
      </p:sp>
      <p:sp>
        <p:nvSpPr>
          <p:cNvPr id="85" name="圆角矩形 84">
            <a:extLst>
              <a:ext uri="{FF2B5EF4-FFF2-40B4-BE49-F238E27FC236}">
                <a16:creationId xmlns:a16="http://schemas.microsoft.com/office/drawing/2014/main" id="{BC08FA33-BEAD-B14A-9220-20B6736A4826}"/>
              </a:ext>
            </a:extLst>
          </p:cNvPr>
          <p:cNvSpPr/>
          <p:nvPr/>
        </p:nvSpPr>
        <p:spPr>
          <a:xfrm>
            <a:off x="8318500" y="4127500"/>
            <a:ext cx="3175000" cy="381000"/>
          </a:xfrm>
          <a:prstGeom prst="roundRect">
            <a:avLst/>
          </a:pr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6" name="任意形状 85">
            <a:extLst>
              <a:ext uri="{FF2B5EF4-FFF2-40B4-BE49-F238E27FC236}">
                <a16:creationId xmlns:a16="http://schemas.microsoft.com/office/drawing/2014/main" id="{8FDA0B0E-77C0-0291-EBF6-5CA931D42219}"/>
              </a:ext>
            </a:extLst>
          </p:cNvPr>
          <p:cNvSpPr/>
          <p:nvPr/>
        </p:nvSpPr>
        <p:spPr>
          <a:xfrm>
            <a:off x="8445500" y="4191000"/>
            <a:ext cx="254000" cy="254000"/>
          </a:xfrm>
          <a:custGeom>
            <a:avLst/>
            <a:gdLst>
              <a:gd name="connsiteX0" fmla="*/ 254000 w 254000"/>
              <a:gd name="connsiteY0" fmla="*/ 127000 h 254000"/>
              <a:gd name="connsiteX1" fmla="*/ 127000 w 254000"/>
              <a:gd name="connsiteY1" fmla="*/ 254000 h 254000"/>
              <a:gd name="connsiteX2" fmla="*/ 0 w 254000"/>
              <a:gd name="connsiteY2" fmla="*/ 127000 h 254000"/>
              <a:gd name="connsiteX3" fmla="*/ 127000 w 254000"/>
              <a:gd name="connsiteY3" fmla="*/ 0 h 254000"/>
              <a:gd name="connsiteX4" fmla="*/ 254000 w 254000"/>
              <a:gd name="connsiteY4" fmla="*/ 127000 h 25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4000" h="254000">
                <a:moveTo>
                  <a:pt x="254000" y="127000"/>
                </a:moveTo>
                <a:cubicBezTo>
                  <a:pt x="254000" y="197140"/>
                  <a:pt x="197140" y="254000"/>
                  <a:pt x="127000" y="254000"/>
                </a:cubicBezTo>
                <a:cubicBezTo>
                  <a:pt x="56860" y="254000"/>
                  <a:pt x="0" y="197140"/>
                  <a:pt x="0" y="127000"/>
                </a:cubicBezTo>
                <a:cubicBezTo>
                  <a:pt x="0" y="56860"/>
                  <a:pt x="56860" y="0"/>
                  <a:pt x="127000" y="0"/>
                </a:cubicBezTo>
                <a:cubicBezTo>
                  <a:pt x="197140" y="0"/>
                  <a:pt x="254000" y="56860"/>
                  <a:pt x="254000" y="1270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7" name="文本框 86">
            <a:extLst>
              <a:ext uri="{FF2B5EF4-FFF2-40B4-BE49-F238E27FC236}">
                <a16:creationId xmlns:a16="http://schemas.microsoft.com/office/drawing/2014/main" id="{74F54CFA-E818-580D-2F38-8B034C502693}"/>
              </a:ext>
            </a:extLst>
          </p:cNvPr>
          <p:cNvSpPr txBox="1"/>
          <p:nvPr/>
        </p:nvSpPr>
        <p:spPr>
          <a:xfrm>
            <a:off x="8436610" y="4196080"/>
            <a:ext cx="28565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Segoe UI Symbol"/>
                <a:rtl val="0"/>
              </a:rPr>
              <a:t>✓</a:t>
            </a:r>
          </a:p>
        </p:txBody>
      </p:sp>
      <p:sp>
        <p:nvSpPr>
          <p:cNvPr id="88" name="文本框 87">
            <a:extLst>
              <a:ext uri="{FF2B5EF4-FFF2-40B4-BE49-F238E27FC236}">
                <a16:creationId xmlns:a16="http://schemas.microsoft.com/office/drawing/2014/main" id="{B73FD087-03DB-A863-84AA-9088AAD53125}"/>
              </a:ext>
            </a:extLst>
          </p:cNvPr>
          <p:cNvSpPr txBox="1"/>
          <p:nvPr/>
        </p:nvSpPr>
        <p:spPr>
          <a:xfrm>
            <a:off x="8735060" y="4196080"/>
            <a:ext cx="88998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变量与环境</a:t>
            </a:r>
          </a:p>
        </p:txBody>
      </p:sp>
      <p:sp>
        <p:nvSpPr>
          <p:cNvPr id="89" name="圆角矩形 88">
            <a:extLst>
              <a:ext uri="{FF2B5EF4-FFF2-40B4-BE49-F238E27FC236}">
                <a16:creationId xmlns:a16="http://schemas.microsoft.com/office/drawing/2014/main" id="{C9DC1456-07A2-C4C3-7EDE-DD4B874D6A41}"/>
              </a:ext>
            </a:extLst>
          </p:cNvPr>
          <p:cNvSpPr/>
          <p:nvPr/>
        </p:nvSpPr>
        <p:spPr>
          <a:xfrm>
            <a:off x="8382000" y="4873362"/>
            <a:ext cx="1524000" cy="635000"/>
          </a:xfrm>
          <a:prstGeom prst="roundRect">
            <a:avLst/>
          </a:pr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0" name="文本框 89">
            <a:extLst>
              <a:ext uri="{FF2B5EF4-FFF2-40B4-BE49-F238E27FC236}">
                <a16:creationId xmlns:a16="http://schemas.microsoft.com/office/drawing/2014/main" id="{6CD022BD-3229-B8FF-1C43-D873AAE78F73}"/>
              </a:ext>
            </a:extLst>
          </p:cNvPr>
          <p:cNvSpPr txBox="1"/>
          <p:nvPr/>
        </p:nvSpPr>
        <p:spPr>
          <a:xfrm>
            <a:off x="8804910" y="5068942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标准化</a:t>
            </a:r>
          </a:p>
        </p:txBody>
      </p:sp>
      <p:sp>
        <p:nvSpPr>
          <p:cNvPr id="91" name="圆角矩形 90">
            <a:extLst>
              <a:ext uri="{FF2B5EF4-FFF2-40B4-BE49-F238E27FC236}">
                <a16:creationId xmlns:a16="http://schemas.microsoft.com/office/drawing/2014/main" id="{4DFB584A-7DE2-BEE6-46B9-4066EA7E21BF}"/>
              </a:ext>
            </a:extLst>
          </p:cNvPr>
          <p:cNvSpPr/>
          <p:nvPr/>
        </p:nvSpPr>
        <p:spPr>
          <a:xfrm>
            <a:off x="9969500" y="4873362"/>
            <a:ext cx="1524000" cy="635000"/>
          </a:xfrm>
          <a:prstGeom prst="roundRect">
            <a:avLst/>
          </a:prstGeom>
          <a:solidFill>
            <a:srgbClr val="17375E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2" name="文本框 91">
            <a:extLst>
              <a:ext uri="{FF2B5EF4-FFF2-40B4-BE49-F238E27FC236}">
                <a16:creationId xmlns:a16="http://schemas.microsoft.com/office/drawing/2014/main" id="{3820E86B-502C-CC90-B73C-9FA650A02CDC}"/>
              </a:ext>
            </a:extLst>
          </p:cNvPr>
          <p:cNvSpPr txBox="1"/>
          <p:nvPr/>
        </p:nvSpPr>
        <p:spPr>
          <a:xfrm>
            <a:off x="10392410" y="5068942"/>
            <a:ext cx="646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可复用</a:t>
            </a:r>
          </a:p>
        </p:txBody>
      </p:sp>
      <p:sp>
        <p:nvSpPr>
          <p:cNvPr id="93" name="圆角矩形 92">
            <a:extLst>
              <a:ext uri="{FF2B5EF4-FFF2-40B4-BE49-F238E27FC236}">
                <a16:creationId xmlns:a16="http://schemas.microsoft.com/office/drawing/2014/main" id="{EF639B57-55C3-36C9-4C51-6D5A31533A6A}"/>
              </a:ext>
            </a:extLst>
          </p:cNvPr>
          <p:cNvSpPr/>
          <p:nvPr/>
        </p:nvSpPr>
        <p:spPr>
          <a:xfrm>
            <a:off x="508000" y="6000576"/>
            <a:ext cx="11176000" cy="381000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4" name="文本框 93">
            <a:extLst>
              <a:ext uri="{FF2B5EF4-FFF2-40B4-BE49-F238E27FC236}">
                <a16:creationId xmlns:a16="http://schemas.microsoft.com/office/drawing/2014/main" id="{7F3BC284-1F41-D023-FBFC-8EACC97B1789}"/>
              </a:ext>
            </a:extLst>
          </p:cNvPr>
          <p:cNvSpPr txBox="1"/>
          <p:nvPr/>
        </p:nvSpPr>
        <p:spPr>
          <a:xfrm>
            <a:off x="3985260" y="6056456"/>
            <a:ext cx="427232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统一管理平台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三种用例类型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统一版本控制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2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统一追溯体系</a:t>
            </a:r>
          </a:p>
        </p:txBody>
      </p:sp>
      <p:sp>
        <p:nvSpPr>
          <p:cNvPr id="95" name="文本框 94">
            <a:extLst>
              <a:ext uri="{FF2B5EF4-FFF2-40B4-BE49-F238E27FC236}">
                <a16:creationId xmlns:a16="http://schemas.microsoft.com/office/drawing/2014/main" id="{33B7FA23-ED97-7F01-DD01-41AAB50AA548}"/>
              </a:ext>
            </a:extLst>
          </p:cNvPr>
          <p:cNvSpPr txBox="1"/>
          <p:nvPr/>
        </p:nvSpPr>
        <p:spPr>
          <a:xfrm>
            <a:off x="11338560" y="6418580"/>
            <a:ext cx="55816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8 / 19</a:t>
            </a:r>
          </a:p>
        </p:txBody>
      </p:sp>
    </p:spTree>
    <p:extLst>
      <p:ext uri="{BB962C8B-B14F-4D97-AF65-F5344CB8AC3E}">
        <p14:creationId xmlns:p14="http://schemas.microsoft.com/office/powerpoint/2010/main" val="3020890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F2EB86-69C7-FAC9-CEC7-3A382D6D2A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形状 4">
            <a:extLst>
              <a:ext uri="{FF2B5EF4-FFF2-40B4-BE49-F238E27FC236}">
                <a16:creationId xmlns:a16="http://schemas.microsoft.com/office/drawing/2014/main" id="{93D59C5A-3F83-02C9-41FC-4307FE572121}"/>
              </a:ext>
            </a:extLst>
          </p:cNvPr>
          <p:cNvSpPr/>
          <p:nvPr/>
        </p:nvSpPr>
        <p:spPr>
          <a:xfrm>
            <a:off x="-86499" y="-8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任意形状 5">
            <a:extLst>
              <a:ext uri="{FF2B5EF4-FFF2-40B4-BE49-F238E27FC236}">
                <a16:creationId xmlns:a16="http://schemas.microsoft.com/office/drawing/2014/main" id="{05867E3F-0BC2-B295-FC5D-61CD3D94D27D}"/>
              </a:ext>
            </a:extLst>
          </p:cNvPr>
          <p:cNvSpPr/>
          <p:nvPr/>
        </p:nvSpPr>
        <p:spPr>
          <a:xfrm>
            <a:off x="0" y="0"/>
            <a:ext cx="12192000" cy="1016000"/>
          </a:xfrm>
          <a:custGeom>
            <a:avLst/>
            <a:gdLst>
              <a:gd name="connsiteX0" fmla="*/ 0 w 12192000"/>
              <a:gd name="connsiteY0" fmla="*/ 0 h 1016000"/>
              <a:gd name="connsiteX1" fmla="*/ 12192000 w 12192000"/>
              <a:gd name="connsiteY1" fmla="*/ 0 h 1016000"/>
              <a:gd name="connsiteX2" fmla="*/ 12192000 w 12192000"/>
              <a:gd name="connsiteY2" fmla="*/ 1016000 h 1016000"/>
              <a:gd name="connsiteX3" fmla="*/ 0 w 12192000"/>
              <a:gd name="connsiteY3" fmla="*/ 1016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016000">
                <a:moveTo>
                  <a:pt x="0" y="0"/>
                </a:moveTo>
                <a:lnTo>
                  <a:pt x="12192000" y="0"/>
                </a:lnTo>
                <a:lnTo>
                  <a:pt x="12192000" y="1016000"/>
                </a:lnTo>
                <a:lnTo>
                  <a:pt x="0" y="1016000"/>
                </a:ln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492E22D-B9A3-87EA-BDC9-65C337819D09}"/>
              </a:ext>
            </a:extLst>
          </p:cNvPr>
          <p:cNvSpPr txBox="1"/>
          <p:nvPr/>
        </p:nvSpPr>
        <p:spPr>
          <a:xfrm>
            <a:off x="543560" y="271780"/>
            <a:ext cx="23391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400" b="1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多语言用例支持</a:t>
            </a:r>
          </a:p>
        </p:txBody>
      </p:sp>
      <p:sp>
        <p:nvSpPr>
          <p:cNvPr id="8" name="任意形状 7">
            <a:extLst>
              <a:ext uri="{FF2B5EF4-FFF2-40B4-BE49-F238E27FC236}">
                <a16:creationId xmlns:a16="http://schemas.microsoft.com/office/drawing/2014/main" id="{3D8EF5A0-2D6D-2491-FDF9-D4084CCCB53B}"/>
              </a:ext>
            </a:extLst>
          </p:cNvPr>
          <p:cNvSpPr/>
          <p:nvPr/>
        </p:nvSpPr>
        <p:spPr>
          <a:xfrm>
            <a:off x="635000" y="787400"/>
            <a:ext cx="1270000" cy="38100"/>
          </a:xfrm>
          <a:custGeom>
            <a:avLst/>
            <a:gdLst>
              <a:gd name="connsiteX0" fmla="*/ 0 w 1270000"/>
              <a:gd name="connsiteY0" fmla="*/ 0 h 38100"/>
              <a:gd name="connsiteX1" fmla="*/ 1270000 w 1270000"/>
              <a:gd name="connsiteY1" fmla="*/ 0 h 38100"/>
              <a:gd name="connsiteX2" fmla="*/ 1270000 w 1270000"/>
              <a:gd name="connsiteY2" fmla="*/ 38100 h 38100"/>
              <a:gd name="connsiteX3" fmla="*/ 0 w 1270000"/>
              <a:gd name="connsiteY3" fmla="*/ 38100 h 38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70000" h="38100">
                <a:moveTo>
                  <a:pt x="0" y="0"/>
                </a:moveTo>
                <a:lnTo>
                  <a:pt x="1270000" y="0"/>
                </a:lnTo>
                <a:lnTo>
                  <a:pt x="1270000" y="38100"/>
                </a:lnTo>
                <a:lnTo>
                  <a:pt x="0" y="38100"/>
                </a:lnTo>
                <a:close/>
              </a:path>
            </a:pathLst>
          </a:custGeom>
          <a:solidFill>
            <a:srgbClr val="06B4EA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24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BC0D219D-1A47-9243-DCF7-21C54CA13FB6}"/>
              </a:ext>
            </a:extLst>
          </p:cNvPr>
          <p:cNvSpPr/>
          <p:nvPr/>
        </p:nvSpPr>
        <p:spPr>
          <a:xfrm>
            <a:off x="508000" y="1270000"/>
            <a:ext cx="3556000" cy="2540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形状 9">
            <a:extLst>
              <a:ext uri="{FF2B5EF4-FFF2-40B4-BE49-F238E27FC236}">
                <a16:creationId xmlns:a16="http://schemas.microsoft.com/office/drawing/2014/main" id="{7E568D3C-CADA-DD4F-14E2-193ECA1E18C0}"/>
              </a:ext>
            </a:extLst>
          </p:cNvPr>
          <p:cNvSpPr/>
          <p:nvPr/>
        </p:nvSpPr>
        <p:spPr>
          <a:xfrm>
            <a:off x="1778000" y="1524000"/>
            <a:ext cx="1016000" cy="1016000"/>
          </a:xfrm>
          <a:custGeom>
            <a:avLst/>
            <a:gdLst>
              <a:gd name="connsiteX0" fmla="*/ 1016000 w 1016000"/>
              <a:gd name="connsiteY0" fmla="*/ 508000 h 1016000"/>
              <a:gd name="connsiteX1" fmla="*/ 508000 w 1016000"/>
              <a:gd name="connsiteY1" fmla="*/ 1016000 h 1016000"/>
              <a:gd name="connsiteX2" fmla="*/ 0 w 1016000"/>
              <a:gd name="connsiteY2" fmla="*/ 508000 h 1016000"/>
              <a:gd name="connsiteX3" fmla="*/ 508000 w 1016000"/>
              <a:gd name="connsiteY3" fmla="*/ 0 h 1016000"/>
              <a:gd name="connsiteX4" fmla="*/ 1016000 w 1016000"/>
              <a:gd name="connsiteY4" fmla="*/ 508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0" h="1016000">
                <a:moveTo>
                  <a:pt x="1016000" y="508000"/>
                </a:moveTo>
                <a:cubicBezTo>
                  <a:pt x="1016000" y="788561"/>
                  <a:pt x="788561" y="1016000"/>
                  <a:pt x="508000" y="1016000"/>
                </a:cubicBezTo>
                <a:cubicBezTo>
                  <a:pt x="227439" y="1016000"/>
                  <a:pt x="0" y="788561"/>
                  <a:pt x="0" y="508000"/>
                </a:cubicBezTo>
                <a:cubicBezTo>
                  <a:pt x="0" y="227439"/>
                  <a:pt x="227439" y="0"/>
                  <a:pt x="508000" y="0"/>
                </a:cubicBezTo>
                <a:cubicBezTo>
                  <a:pt x="788561" y="0"/>
                  <a:pt x="1016000" y="227439"/>
                  <a:pt x="1016000" y="5080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FFD315E-CC68-08AF-15F0-4ECA0D50AC61}"/>
              </a:ext>
            </a:extLst>
          </p:cNvPr>
          <p:cNvSpPr txBox="1"/>
          <p:nvPr/>
        </p:nvSpPr>
        <p:spPr>
          <a:xfrm>
            <a:off x="1941932" y="1671181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中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ED7F650D-0E80-9D22-72B0-84DD0E8F4BD3}"/>
              </a:ext>
            </a:extLst>
          </p:cNvPr>
          <p:cNvSpPr txBox="1"/>
          <p:nvPr/>
        </p:nvSpPr>
        <p:spPr>
          <a:xfrm>
            <a:off x="1676947" y="2582151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简体中文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427E949-E444-67CE-5AC6-75C55A7CD266}"/>
              </a:ext>
            </a:extLst>
          </p:cNvPr>
          <p:cNvSpPr txBox="1"/>
          <p:nvPr/>
        </p:nvSpPr>
        <p:spPr>
          <a:xfrm>
            <a:off x="1553553" y="2975508"/>
            <a:ext cx="15408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Simplified Chinese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4CAF760-F63A-2C1B-060A-B515EC6BBBF9}"/>
              </a:ext>
            </a:extLst>
          </p:cNvPr>
          <p:cNvSpPr txBox="1"/>
          <p:nvPr/>
        </p:nvSpPr>
        <p:spPr>
          <a:xfrm>
            <a:off x="1356360" y="3370580"/>
            <a:ext cx="18774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用例名称、步骤、预期结果</a:t>
            </a: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CFA12B43-3FB9-64E6-E02A-5D117DABDD44}"/>
              </a:ext>
            </a:extLst>
          </p:cNvPr>
          <p:cNvSpPr/>
          <p:nvPr/>
        </p:nvSpPr>
        <p:spPr>
          <a:xfrm>
            <a:off x="4318000" y="1270000"/>
            <a:ext cx="3556000" cy="2540000"/>
          </a:xfrm>
          <a:prstGeom prst="roundRect">
            <a:avLst/>
          </a:prstGeom>
          <a:solidFill>
            <a:srgbClr val="ADE0FF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任意形状 15">
            <a:extLst>
              <a:ext uri="{FF2B5EF4-FFF2-40B4-BE49-F238E27FC236}">
                <a16:creationId xmlns:a16="http://schemas.microsoft.com/office/drawing/2014/main" id="{144B1DFD-530C-00C0-1313-1884C4641535}"/>
              </a:ext>
            </a:extLst>
          </p:cNvPr>
          <p:cNvSpPr/>
          <p:nvPr/>
        </p:nvSpPr>
        <p:spPr>
          <a:xfrm>
            <a:off x="5588000" y="1524000"/>
            <a:ext cx="1016000" cy="1016000"/>
          </a:xfrm>
          <a:custGeom>
            <a:avLst/>
            <a:gdLst>
              <a:gd name="connsiteX0" fmla="*/ 1016000 w 1016000"/>
              <a:gd name="connsiteY0" fmla="*/ 508000 h 1016000"/>
              <a:gd name="connsiteX1" fmla="*/ 508000 w 1016000"/>
              <a:gd name="connsiteY1" fmla="*/ 1016000 h 1016000"/>
              <a:gd name="connsiteX2" fmla="*/ 0 w 1016000"/>
              <a:gd name="connsiteY2" fmla="*/ 508000 h 1016000"/>
              <a:gd name="connsiteX3" fmla="*/ 508000 w 1016000"/>
              <a:gd name="connsiteY3" fmla="*/ 0 h 1016000"/>
              <a:gd name="connsiteX4" fmla="*/ 1016000 w 1016000"/>
              <a:gd name="connsiteY4" fmla="*/ 508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0" h="1016000">
                <a:moveTo>
                  <a:pt x="1016000" y="508000"/>
                </a:moveTo>
                <a:cubicBezTo>
                  <a:pt x="1016000" y="788561"/>
                  <a:pt x="788561" y="1016000"/>
                  <a:pt x="508000" y="1016000"/>
                </a:cubicBezTo>
                <a:cubicBezTo>
                  <a:pt x="227439" y="1016000"/>
                  <a:pt x="0" y="788561"/>
                  <a:pt x="0" y="508000"/>
                </a:cubicBezTo>
                <a:cubicBezTo>
                  <a:pt x="0" y="227439"/>
                  <a:pt x="227439" y="0"/>
                  <a:pt x="508000" y="0"/>
                </a:cubicBezTo>
                <a:cubicBezTo>
                  <a:pt x="788561" y="0"/>
                  <a:pt x="1016000" y="227439"/>
                  <a:pt x="1016000" y="5080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BC11B35-D75F-4AF5-0894-5D323AB5DB1F}"/>
              </a:ext>
            </a:extLst>
          </p:cNvPr>
          <p:cNvSpPr txBox="1"/>
          <p:nvPr/>
        </p:nvSpPr>
        <p:spPr>
          <a:xfrm>
            <a:off x="5707482" y="1772781"/>
            <a:ext cx="8130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36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EN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CFA9BE0-1022-9F7C-5816-2D16B183FD9B}"/>
              </a:ext>
            </a:extLst>
          </p:cNvPr>
          <p:cNvSpPr txBox="1"/>
          <p:nvPr/>
        </p:nvSpPr>
        <p:spPr>
          <a:xfrm>
            <a:off x="5525047" y="2607551"/>
            <a:ext cx="11095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English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0B896D33-BC2B-5822-D888-A28936751ABB}"/>
              </a:ext>
            </a:extLst>
          </p:cNvPr>
          <p:cNvSpPr txBox="1"/>
          <p:nvPr/>
        </p:nvSpPr>
        <p:spPr>
          <a:xfrm>
            <a:off x="5839803" y="2962808"/>
            <a:ext cx="4924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英语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55662A2-2C14-BBA4-5B73-6B56070E22F8}"/>
              </a:ext>
            </a:extLst>
          </p:cNvPr>
          <p:cNvSpPr txBox="1"/>
          <p:nvPr/>
        </p:nvSpPr>
        <p:spPr>
          <a:xfrm>
            <a:off x="5090160" y="3383280"/>
            <a:ext cx="20842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Case Name, Steps, Expected</a:t>
            </a:r>
          </a:p>
        </p:txBody>
      </p:sp>
      <p:sp>
        <p:nvSpPr>
          <p:cNvPr id="21" name="圆角矩形 20">
            <a:extLst>
              <a:ext uri="{FF2B5EF4-FFF2-40B4-BE49-F238E27FC236}">
                <a16:creationId xmlns:a16="http://schemas.microsoft.com/office/drawing/2014/main" id="{06FFA6BB-A217-2036-A42C-2F940D00C5DA}"/>
              </a:ext>
            </a:extLst>
          </p:cNvPr>
          <p:cNvSpPr/>
          <p:nvPr/>
        </p:nvSpPr>
        <p:spPr>
          <a:xfrm>
            <a:off x="8128000" y="1270000"/>
            <a:ext cx="3556000" cy="2540000"/>
          </a:xfrm>
          <a:prstGeom prst="roundRect">
            <a:avLst/>
          </a:prstGeom>
          <a:solidFill>
            <a:srgbClr val="82C8F0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2" name="任意形状 21">
            <a:extLst>
              <a:ext uri="{FF2B5EF4-FFF2-40B4-BE49-F238E27FC236}">
                <a16:creationId xmlns:a16="http://schemas.microsoft.com/office/drawing/2014/main" id="{47A314BA-101B-6B3D-FEFB-13063036D680}"/>
              </a:ext>
            </a:extLst>
          </p:cNvPr>
          <p:cNvSpPr/>
          <p:nvPr/>
        </p:nvSpPr>
        <p:spPr>
          <a:xfrm>
            <a:off x="9398000" y="1524000"/>
            <a:ext cx="1016000" cy="1016000"/>
          </a:xfrm>
          <a:custGeom>
            <a:avLst/>
            <a:gdLst>
              <a:gd name="connsiteX0" fmla="*/ 1016000 w 1016000"/>
              <a:gd name="connsiteY0" fmla="*/ 508000 h 1016000"/>
              <a:gd name="connsiteX1" fmla="*/ 508000 w 1016000"/>
              <a:gd name="connsiteY1" fmla="*/ 1016000 h 1016000"/>
              <a:gd name="connsiteX2" fmla="*/ 0 w 1016000"/>
              <a:gd name="connsiteY2" fmla="*/ 508000 h 1016000"/>
              <a:gd name="connsiteX3" fmla="*/ 508000 w 1016000"/>
              <a:gd name="connsiteY3" fmla="*/ 0 h 1016000"/>
              <a:gd name="connsiteX4" fmla="*/ 1016000 w 1016000"/>
              <a:gd name="connsiteY4" fmla="*/ 508000 h 101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6000" h="1016000">
                <a:moveTo>
                  <a:pt x="1016000" y="508000"/>
                </a:moveTo>
                <a:cubicBezTo>
                  <a:pt x="1016000" y="788561"/>
                  <a:pt x="788560" y="1016000"/>
                  <a:pt x="508000" y="1016000"/>
                </a:cubicBezTo>
                <a:cubicBezTo>
                  <a:pt x="227440" y="1016000"/>
                  <a:pt x="0" y="788561"/>
                  <a:pt x="0" y="508000"/>
                </a:cubicBezTo>
                <a:cubicBezTo>
                  <a:pt x="0" y="227439"/>
                  <a:pt x="227440" y="0"/>
                  <a:pt x="508000" y="0"/>
                </a:cubicBezTo>
                <a:cubicBezTo>
                  <a:pt x="788560" y="0"/>
                  <a:pt x="1016000" y="227439"/>
                  <a:pt x="1016000" y="5080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716B35B5-7133-82A6-D8D5-DABF60D688CF}"/>
              </a:ext>
            </a:extLst>
          </p:cNvPr>
          <p:cNvSpPr txBox="1"/>
          <p:nvPr/>
        </p:nvSpPr>
        <p:spPr>
          <a:xfrm>
            <a:off x="9561932" y="1671181"/>
            <a:ext cx="6976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40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日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42A665CC-E6D5-87C2-CCA3-25678FFB8AAD}"/>
              </a:ext>
            </a:extLst>
          </p:cNvPr>
          <p:cNvSpPr txBox="1"/>
          <p:nvPr/>
        </p:nvSpPr>
        <p:spPr>
          <a:xfrm>
            <a:off x="9398547" y="2582151"/>
            <a:ext cx="954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日本語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8AEA4C60-B48B-E9D5-5225-120D6297A478}"/>
              </a:ext>
            </a:extLst>
          </p:cNvPr>
          <p:cNvSpPr txBox="1"/>
          <p:nvPr/>
        </p:nvSpPr>
        <p:spPr>
          <a:xfrm>
            <a:off x="9472003" y="2975508"/>
            <a:ext cx="8471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Japanese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36E2D74F-0409-EAAA-80C8-8EB8F89F46D0}"/>
              </a:ext>
            </a:extLst>
          </p:cNvPr>
          <p:cNvSpPr txBox="1"/>
          <p:nvPr/>
        </p:nvSpPr>
        <p:spPr>
          <a:xfrm>
            <a:off x="8976360" y="3370580"/>
            <a:ext cx="18774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10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テスト名、手順、期待結果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E6DE6E6-5C02-39D4-E3FB-4282AD632D24}"/>
              </a:ext>
            </a:extLst>
          </p:cNvPr>
          <p:cNvSpPr txBox="1"/>
          <p:nvPr/>
        </p:nvSpPr>
        <p:spPr>
          <a:xfrm>
            <a:off x="543560" y="3942080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多语言管理特性</a:t>
            </a:r>
          </a:p>
        </p:txBody>
      </p:sp>
      <p:sp>
        <p:nvSpPr>
          <p:cNvPr id="28" name="任意形状 27">
            <a:extLst>
              <a:ext uri="{FF2B5EF4-FFF2-40B4-BE49-F238E27FC236}">
                <a16:creationId xmlns:a16="http://schemas.microsoft.com/office/drawing/2014/main" id="{73030F1F-C993-0294-6EEB-1E16E28CE2B4}"/>
              </a:ext>
            </a:extLst>
          </p:cNvPr>
          <p:cNvSpPr/>
          <p:nvPr/>
        </p:nvSpPr>
        <p:spPr>
          <a:xfrm>
            <a:off x="635000" y="4318000"/>
            <a:ext cx="1905000" cy="12700"/>
          </a:xfrm>
          <a:custGeom>
            <a:avLst/>
            <a:gdLst>
              <a:gd name="connsiteX0" fmla="*/ 0 w 1905000"/>
              <a:gd name="connsiteY0" fmla="*/ 0 h 12700"/>
              <a:gd name="connsiteX1" fmla="*/ 1905000 w 1905000"/>
              <a:gd name="connsiteY1" fmla="*/ 0 h 12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1905000" h="12700">
                <a:moveTo>
                  <a:pt x="0" y="0"/>
                </a:moveTo>
                <a:lnTo>
                  <a:pt x="1905000" y="0"/>
                </a:lnTo>
              </a:path>
            </a:pathLst>
          </a:custGeom>
          <a:ln w="25400" cap="flat">
            <a:solidFill>
              <a:srgbClr val="06B4EA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9" name="圆角矩形 28">
            <a:extLst>
              <a:ext uri="{FF2B5EF4-FFF2-40B4-BE49-F238E27FC236}">
                <a16:creationId xmlns:a16="http://schemas.microsoft.com/office/drawing/2014/main" id="{086832DF-C34E-1A9B-B97C-BC9681F41E0C}"/>
              </a:ext>
            </a:extLst>
          </p:cNvPr>
          <p:cNvSpPr/>
          <p:nvPr/>
        </p:nvSpPr>
        <p:spPr>
          <a:xfrm>
            <a:off x="508000" y="4572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0" name="任意形状 29">
            <a:extLst>
              <a:ext uri="{FF2B5EF4-FFF2-40B4-BE49-F238E27FC236}">
                <a16:creationId xmlns:a16="http://schemas.microsoft.com/office/drawing/2014/main" id="{3F99D15D-59BF-70FE-E0E2-E60791F1B5A5}"/>
              </a:ext>
            </a:extLst>
          </p:cNvPr>
          <p:cNvSpPr/>
          <p:nvPr/>
        </p:nvSpPr>
        <p:spPr>
          <a:xfrm>
            <a:off x="660400" y="4724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F750306-1F4C-F359-B116-9415436183A8}"/>
              </a:ext>
            </a:extLst>
          </p:cNvPr>
          <p:cNvSpPr txBox="1"/>
          <p:nvPr/>
        </p:nvSpPr>
        <p:spPr>
          <a:xfrm>
            <a:off x="715696" y="4756252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1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ED34B5A-DFE9-A5D6-9E29-225B11A4DC63}"/>
              </a:ext>
            </a:extLst>
          </p:cNvPr>
          <p:cNvSpPr txBox="1"/>
          <p:nvPr/>
        </p:nvSpPr>
        <p:spPr>
          <a:xfrm>
            <a:off x="1178560" y="47548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5BA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独立内容存储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8FD20053-33D0-62E2-C0EC-3B75B6CA9EDE}"/>
              </a:ext>
            </a:extLst>
          </p:cNvPr>
          <p:cNvSpPr txBox="1"/>
          <p:nvPr/>
        </p:nvSpPr>
        <p:spPr>
          <a:xfrm>
            <a:off x="607060" y="5161280"/>
            <a:ext cx="13965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各语言版本独立维护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9195A50-9B08-0FF1-FD83-B90BFD9B53D8}"/>
              </a:ext>
            </a:extLst>
          </p:cNvPr>
          <p:cNvSpPr txBox="1"/>
          <p:nvPr/>
        </p:nvSpPr>
        <p:spPr>
          <a:xfrm>
            <a:off x="607060" y="5351780"/>
            <a:ext cx="992579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避免翻译冲突</a:t>
            </a:r>
          </a:p>
        </p:txBody>
      </p: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A5E252BE-09A0-36A3-A6F7-284E5D6F3AD9}"/>
              </a:ext>
            </a:extLst>
          </p:cNvPr>
          <p:cNvSpPr/>
          <p:nvPr/>
        </p:nvSpPr>
        <p:spPr>
          <a:xfrm>
            <a:off x="3302000" y="4572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任意形状 35">
            <a:extLst>
              <a:ext uri="{FF2B5EF4-FFF2-40B4-BE49-F238E27FC236}">
                <a16:creationId xmlns:a16="http://schemas.microsoft.com/office/drawing/2014/main" id="{B61CBB9D-5CBF-7047-977C-6F4A469FF1EA}"/>
              </a:ext>
            </a:extLst>
          </p:cNvPr>
          <p:cNvSpPr/>
          <p:nvPr/>
        </p:nvSpPr>
        <p:spPr>
          <a:xfrm>
            <a:off x="3454400" y="4724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247BC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E30017D-56E8-17A0-11EF-359AF07BC7A2}"/>
              </a:ext>
            </a:extLst>
          </p:cNvPr>
          <p:cNvSpPr txBox="1"/>
          <p:nvPr/>
        </p:nvSpPr>
        <p:spPr>
          <a:xfrm>
            <a:off x="3509696" y="4756252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2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ADD76A26-6BED-E3E0-C3F8-0C781642CCD8}"/>
              </a:ext>
            </a:extLst>
          </p:cNvPr>
          <p:cNvSpPr txBox="1"/>
          <p:nvPr/>
        </p:nvSpPr>
        <p:spPr>
          <a:xfrm>
            <a:off x="3972560" y="47548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247BC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同步更新机制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2039BD7-4ED4-4CBD-AB6A-BC72CEF49253}"/>
              </a:ext>
            </a:extLst>
          </p:cNvPr>
          <p:cNvSpPr txBox="1"/>
          <p:nvPr/>
        </p:nvSpPr>
        <p:spPr>
          <a:xfrm>
            <a:off x="3401060" y="5161280"/>
            <a:ext cx="1396536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源语言变更自动标记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8539B96C-668C-7695-84D6-558B42CD89EB}"/>
              </a:ext>
            </a:extLst>
          </p:cNvPr>
          <p:cNvSpPr txBox="1"/>
          <p:nvPr/>
        </p:nvSpPr>
        <p:spPr>
          <a:xfrm>
            <a:off x="3401060" y="5351780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翻译需同步提醒</a:t>
            </a:r>
          </a:p>
        </p:txBody>
      </p:sp>
      <p:sp>
        <p:nvSpPr>
          <p:cNvPr id="41" name="圆角矩形 40">
            <a:extLst>
              <a:ext uri="{FF2B5EF4-FFF2-40B4-BE49-F238E27FC236}">
                <a16:creationId xmlns:a16="http://schemas.microsoft.com/office/drawing/2014/main" id="{8E8B2011-75E6-F06D-DF8F-84EB2027673B}"/>
              </a:ext>
            </a:extLst>
          </p:cNvPr>
          <p:cNvSpPr/>
          <p:nvPr/>
        </p:nvSpPr>
        <p:spPr>
          <a:xfrm>
            <a:off x="6096000" y="4572000"/>
            <a:ext cx="2540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任意形状 41">
            <a:extLst>
              <a:ext uri="{FF2B5EF4-FFF2-40B4-BE49-F238E27FC236}">
                <a16:creationId xmlns:a16="http://schemas.microsoft.com/office/drawing/2014/main" id="{277E7B22-A6DC-87F7-2223-21F6370B57C2}"/>
              </a:ext>
            </a:extLst>
          </p:cNvPr>
          <p:cNvSpPr/>
          <p:nvPr/>
        </p:nvSpPr>
        <p:spPr>
          <a:xfrm>
            <a:off x="6248400" y="4724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4199A5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063E5D8-E50A-4686-820E-2C953BF40598}"/>
              </a:ext>
            </a:extLst>
          </p:cNvPr>
          <p:cNvSpPr txBox="1"/>
          <p:nvPr/>
        </p:nvSpPr>
        <p:spPr>
          <a:xfrm>
            <a:off x="6303696" y="4756252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3</a:t>
            </a: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1A8285C5-BCD5-92EA-5B01-3DF87C97C5C0}"/>
              </a:ext>
            </a:extLst>
          </p:cNvPr>
          <p:cNvSpPr txBox="1"/>
          <p:nvPr/>
        </p:nvSpPr>
        <p:spPr>
          <a:xfrm>
            <a:off x="6766560" y="4754880"/>
            <a:ext cx="966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AI</a:t>
            </a:r>
            <a:r>
              <a:rPr lang="zh-CN" altLang="en-US" sz="1200" b="1" spc="0" baseline="0">
                <a:ln/>
                <a:solidFill>
                  <a:srgbClr val="4199A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辅助翻译</a:t>
            </a: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09581FAA-7B6D-D558-95CF-E78065E5C172}"/>
              </a:ext>
            </a:extLst>
          </p:cNvPr>
          <p:cNvSpPr txBox="1"/>
          <p:nvPr/>
        </p:nvSpPr>
        <p:spPr>
          <a:xfrm>
            <a:off x="6195060" y="5161280"/>
            <a:ext cx="129554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MCP</a:t>
            </a:r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工具支持批量</a:t>
            </a: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5310908-F236-9EAA-2473-A8DD3655374C}"/>
              </a:ext>
            </a:extLst>
          </p:cNvPr>
          <p:cNvSpPr txBox="1"/>
          <p:nvPr/>
        </p:nvSpPr>
        <p:spPr>
          <a:xfrm>
            <a:off x="6195060" y="5351780"/>
            <a:ext cx="85792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翻译与审核</a:t>
            </a: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32260349-40DA-494F-952D-7BC35A53DED7}"/>
              </a:ext>
            </a:extLst>
          </p:cNvPr>
          <p:cNvSpPr/>
          <p:nvPr/>
        </p:nvSpPr>
        <p:spPr>
          <a:xfrm>
            <a:off x="8890000" y="4572000"/>
            <a:ext cx="2794000" cy="1143000"/>
          </a:xfrm>
          <a:prstGeom prst="roundRect">
            <a:avLst/>
          </a:prstGeom>
          <a:solidFill>
            <a:srgbClr val="D3EDFB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8" name="任意形状 47">
            <a:extLst>
              <a:ext uri="{FF2B5EF4-FFF2-40B4-BE49-F238E27FC236}">
                <a16:creationId xmlns:a16="http://schemas.microsoft.com/office/drawing/2014/main" id="{653A52BD-CFE5-3C5B-00A4-3D9BA37D42F2}"/>
              </a:ext>
            </a:extLst>
          </p:cNvPr>
          <p:cNvSpPr/>
          <p:nvPr/>
        </p:nvSpPr>
        <p:spPr>
          <a:xfrm>
            <a:off x="9042400" y="4724400"/>
            <a:ext cx="457200" cy="457200"/>
          </a:xfrm>
          <a:custGeom>
            <a:avLst/>
            <a:gdLst>
              <a:gd name="connsiteX0" fmla="*/ 457200 w 457200"/>
              <a:gd name="connsiteY0" fmla="*/ 228600 h 457200"/>
              <a:gd name="connsiteX1" fmla="*/ 228600 w 457200"/>
              <a:gd name="connsiteY1" fmla="*/ 457200 h 457200"/>
              <a:gd name="connsiteX2" fmla="*/ 0 w 457200"/>
              <a:gd name="connsiteY2" fmla="*/ 228600 h 457200"/>
              <a:gd name="connsiteX3" fmla="*/ 228600 w 457200"/>
              <a:gd name="connsiteY3" fmla="*/ 0 h 457200"/>
              <a:gd name="connsiteX4" fmla="*/ 457200 w 457200"/>
              <a:gd name="connsiteY4" fmla="*/ 22860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7200" h="457200">
                <a:moveTo>
                  <a:pt x="457200" y="228600"/>
                </a:moveTo>
                <a:cubicBezTo>
                  <a:pt x="457200" y="354852"/>
                  <a:pt x="354852" y="457200"/>
                  <a:pt x="228600" y="457200"/>
                </a:cubicBezTo>
                <a:cubicBezTo>
                  <a:pt x="102348" y="457200"/>
                  <a:pt x="0" y="354852"/>
                  <a:pt x="0" y="228600"/>
                </a:cubicBezTo>
                <a:cubicBezTo>
                  <a:pt x="0" y="102348"/>
                  <a:pt x="102348" y="0"/>
                  <a:pt x="228600" y="0"/>
                </a:cubicBezTo>
                <a:cubicBezTo>
                  <a:pt x="354852" y="0"/>
                  <a:pt x="457200" y="102348"/>
                  <a:pt x="457200" y="228600"/>
                </a:cubicBezTo>
                <a:close/>
              </a:path>
            </a:pathLst>
          </a:custGeom>
          <a:solidFill>
            <a:srgbClr val="00AA71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07818922-C0D5-E85B-8719-0FDA6A5D1577}"/>
              </a:ext>
            </a:extLst>
          </p:cNvPr>
          <p:cNvSpPr txBox="1"/>
          <p:nvPr/>
        </p:nvSpPr>
        <p:spPr>
          <a:xfrm>
            <a:off x="9097696" y="4756252"/>
            <a:ext cx="3353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2000" spc="0" baseline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4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65349FF5-54ED-0FBE-3C82-0CB05CB01D5E}"/>
              </a:ext>
            </a:extLst>
          </p:cNvPr>
          <p:cNvSpPr txBox="1"/>
          <p:nvPr/>
        </p:nvSpPr>
        <p:spPr>
          <a:xfrm>
            <a:off x="9560560" y="4754880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b="1" spc="0" baseline="0">
                <a:ln/>
                <a:solidFill>
                  <a:srgbClr val="00AA71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语言切换</a:t>
            </a: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580349FB-5DCA-DF60-56A3-7760949DCE3A}"/>
              </a:ext>
            </a:extLst>
          </p:cNvPr>
          <p:cNvSpPr txBox="1"/>
          <p:nvPr/>
        </p:nvSpPr>
        <p:spPr>
          <a:xfrm>
            <a:off x="8989060" y="5161280"/>
            <a:ext cx="1531188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界面一键切换显示语言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F35C4201-8772-C0A0-A4CC-D085ED17C37E}"/>
              </a:ext>
            </a:extLst>
          </p:cNvPr>
          <p:cNvSpPr txBox="1"/>
          <p:nvPr/>
        </p:nvSpPr>
        <p:spPr>
          <a:xfrm>
            <a:off x="8989060" y="5351780"/>
            <a:ext cx="112723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050" spc="0" baseline="0">
                <a:ln/>
                <a:solidFill>
                  <a:srgbClr val="17375E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/>
                <a:rtl val="0"/>
              </a:rPr>
              <a:t>报告多语言导出</a:t>
            </a:r>
          </a:p>
        </p:txBody>
      </p:sp>
      <p:sp>
        <p:nvSpPr>
          <p:cNvPr id="53" name="圆角矩形 52">
            <a:extLst>
              <a:ext uri="{FF2B5EF4-FFF2-40B4-BE49-F238E27FC236}">
                <a16:creationId xmlns:a16="http://schemas.microsoft.com/office/drawing/2014/main" id="{F0F98C77-C32C-D3E4-8160-18E71112A4FC}"/>
              </a:ext>
            </a:extLst>
          </p:cNvPr>
          <p:cNvSpPr/>
          <p:nvPr/>
        </p:nvSpPr>
        <p:spPr>
          <a:xfrm>
            <a:off x="508000" y="5820716"/>
            <a:ext cx="11176000" cy="521942"/>
          </a:xfrm>
          <a:prstGeom prst="roundRect">
            <a:avLst/>
          </a:prstGeom>
          <a:solidFill>
            <a:srgbClr val="005BAC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 sz="32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4" name="文本框 53">
            <a:extLst>
              <a:ext uri="{FF2B5EF4-FFF2-40B4-BE49-F238E27FC236}">
                <a16:creationId xmlns:a16="http://schemas.microsoft.com/office/drawing/2014/main" id="{0006A3D9-7D95-7975-C52A-E247AF89EAB0}"/>
              </a:ext>
            </a:extLst>
          </p:cNvPr>
          <p:cNvSpPr txBox="1"/>
          <p:nvPr/>
        </p:nvSpPr>
        <p:spPr>
          <a:xfrm>
            <a:off x="3119168" y="5942111"/>
            <a:ext cx="60853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Apple Color Emoji"/>
                <a:rtl val="0"/>
              </a:rPr>
              <a:t>🌐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适用场景：跨国团队协作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多语言产品测试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海外项目交付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 | </a:t>
            </a:r>
            <a:r>
              <a:rPr lang="zh-CN" altLang="en-US" sz="1400" spc="0" baseline="0" dirty="0">
                <a:ln/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微软雅黑"/>
                <a:rtl val="0"/>
              </a:rPr>
              <a:t>本地化验证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79E9C50A-A774-AC17-EADF-12D831236A31}"/>
              </a:ext>
            </a:extLst>
          </p:cNvPr>
          <p:cNvSpPr txBox="1"/>
          <p:nvPr/>
        </p:nvSpPr>
        <p:spPr>
          <a:xfrm>
            <a:off x="11338560" y="6418580"/>
            <a:ext cx="6094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200" spc="0" baseline="0">
                <a:ln/>
                <a:solidFill>
                  <a:srgbClr val="7F7F7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"/>
                <a:sym typeface="Arial"/>
                <a:rtl val="0"/>
              </a:rPr>
              <a:t>9 / 19</a:t>
            </a:r>
          </a:p>
        </p:txBody>
      </p:sp>
    </p:spTree>
    <p:extLst>
      <p:ext uri="{BB962C8B-B14F-4D97-AF65-F5344CB8AC3E}">
        <p14:creationId xmlns:p14="http://schemas.microsoft.com/office/powerpoint/2010/main" val="2851686627"/>
      </p:ext>
    </p:extLst>
  </p:cSld>
  <p:clrMapOvr>
    <a:masterClrMapping/>
  </p:clrMapOvr>
</p:sld>
</file>

<file path=ppt/theme/theme1.xml><?xml version="1.0" encoding="utf-8"?>
<a:theme xmlns:a="http://schemas.openxmlformats.org/drawingml/2006/main" name="Neusoft PPT 16:9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952</TotalTime>
  <Words>2597</Words>
  <Application>Microsoft Macintosh PowerPoint</Application>
  <PresentationFormat>宽屏</PresentationFormat>
  <Paragraphs>749</Paragraphs>
  <Slides>19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7" baseType="lpstr">
      <vt:lpstr>等线</vt:lpstr>
      <vt:lpstr>Microsoft YaHei</vt:lpstr>
      <vt:lpstr>Microsoft YaHei</vt:lpstr>
      <vt:lpstr>Apple Color Emoji</vt:lpstr>
      <vt:lpstr>Arial</vt:lpstr>
      <vt:lpstr>Verdana</vt:lpstr>
      <vt:lpstr>Wingdings</vt:lpstr>
      <vt:lpstr>Neusoft PPT 16:9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wang_lf@neusoft.com</dc:creator>
  <cp:lastModifiedBy>Office</cp:lastModifiedBy>
  <cp:revision>64</cp:revision>
  <dcterms:created xsi:type="dcterms:W3CDTF">2025-12-25T02:10:02Z</dcterms:created>
  <dcterms:modified xsi:type="dcterms:W3CDTF">2026-01-13T06:22:17Z</dcterms:modified>
</cp:coreProperties>
</file>

<file path=docProps/thumbnail.jpeg>
</file>